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17.jpg" ContentType="image/jpg"/>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9" r:id="rId4"/>
    <p:sldId id="260" r:id="rId5"/>
    <p:sldId id="281" r:id="rId6"/>
    <p:sldId id="282" r:id="rId7"/>
    <p:sldId id="304" r:id="rId8"/>
    <p:sldId id="305" r:id="rId9"/>
    <p:sldId id="306" r:id="rId10"/>
    <p:sldId id="307" r:id="rId11"/>
    <p:sldId id="308" r:id="rId12"/>
    <p:sldId id="309" r:id="rId13"/>
    <p:sldId id="310" r:id="rId14"/>
    <p:sldId id="311" r:id="rId15"/>
    <p:sldId id="278" r:id="rId16"/>
    <p:sldId id="303" r:id="rId17"/>
    <p:sldId id="280" r:id="rId18"/>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2543E3-2B45-43E4-ABCA-A1C64E68E1FE}" v="12" dt="2023-01-23T11:16:40.87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8" autoAdjust="0"/>
    <p:restoredTop sz="94660"/>
  </p:normalViewPr>
  <p:slideViewPr>
    <p:cSldViewPr>
      <p:cViewPr varScale="1">
        <p:scale>
          <a:sx n="50" d="100"/>
          <a:sy n="50" d="100"/>
        </p:scale>
        <p:origin x="-619"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51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5150"/>
          </a:xfrm>
          <a:prstGeom prst="rect">
            <a:avLst/>
          </a:prstGeom>
        </p:spPr>
        <p:txBody>
          <a:bodyPr vert="horz" lIns="91440" tIns="45720" rIns="91440" bIns="45720" rtlCol="0"/>
          <a:lstStyle>
            <a:lvl1pPr algn="r">
              <a:defRPr sz="1200"/>
            </a:lvl1pPr>
          </a:lstStyle>
          <a:p>
            <a:fld id="{250AD637-68FD-4489-9D55-BB5E7C245CD7}" type="datetimeFigureOut">
              <a:rPr lang="en-US" smtClean="0"/>
              <a:t>7/4/2023</a:t>
            </a:fld>
            <a:endParaRPr lang="en-US"/>
          </a:p>
        </p:txBody>
      </p:sp>
      <p:sp>
        <p:nvSpPr>
          <p:cNvPr id="4" name="Slide Image Placeholder 3"/>
          <p:cNvSpPr>
            <a:spLocks noGrp="1" noRot="1" noChangeAspect="1"/>
          </p:cNvSpPr>
          <p:nvPr>
            <p:ph type="sldImg" idx="2"/>
          </p:nvPr>
        </p:nvSpPr>
        <p:spPr>
          <a:xfrm>
            <a:off x="6281738" y="847725"/>
            <a:ext cx="7540625" cy="4241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372100"/>
            <a:ext cx="16084550" cy="5089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51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5150"/>
          </a:xfrm>
          <a:prstGeom prst="rect">
            <a:avLst/>
          </a:prstGeom>
        </p:spPr>
        <p:txBody>
          <a:bodyPr vert="horz" lIns="91440" tIns="45720" rIns="91440" bIns="45720" rtlCol="0" anchor="b"/>
          <a:lstStyle>
            <a:lvl1pPr algn="r">
              <a:defRPr sz="1200"/>
            </a:lvl1pPr>
          </a:lstStyle>
          <a:p>
            <a:fld id="{3A86DBE5-6D2C-4A23-A773-37DD2323DE33}" type="slidenum">
              <a:rPr lang="en-US" smtClean="0"/>
              <a:t>‹#›</a:t>
            </a:fld>
            <a:endParaRPr lang="en-US"/>
          </a:p>
        </p:txBody>
      </p:sp>
    </p:spTree>
    <p:extLst>
      <p:ext uri="{BB962C8B-B14F-4D97-AF65-F5344CB8AC3E}">
        <p14:creationId xmlns:p14="http://schemas.microsoft.com/office/powerpoint/2010/main" val="124022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31548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31548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31548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31548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31548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92442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13734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31548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31548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31548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3154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5"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69"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CBC052A-63B3-4C7A-A74E-7D97A29A0E4E}" type="datetime1">
              <a:rPr lang="en-US" smtClean="0"/>
              <a:t>7/4/2023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sz="2150" b="0" i="0">
                <a:solidFill>
                  <a:schemeClr val="tx1"/>
                </a:solidFill>
                <a:latin typeface="Garamond"/>
                <a:cs typeface="Garamon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6447EF6-B94F-4512-9C58-7E342C55724C}" type="datetime1">
              <a:rPr lang="en-US" smtClean="0"/>
              <a:t>7/4/2023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46520" y="1727612"/>
            <a:ext cx="18202275" cy="8754110"/>
          </a:xfrm>
          <a:custGeom>
            <a:avLst/>
            <a:gdLst/>
            <a:ahLst/>
            <a:cxnLst/>
            <a:rect l="l" t="t" r="r" b="b"/>
            <a:pathLst>
              <a:path w="18202275" h="8754110">
                <a:moveTo>
                  <a:pt x="18201822" y="8753660"/>
                </a:moveTo>
                <a:lnTo>
                  <a:pt x="0" y="8753660"/>
                </a:lnTo>
                <a:lnTo>
                  <a:pt x="0" y="0"/>
                </a:lnTo>
                <a:lnTo>
                  <a:pt x="18201822" y="0"/>
                </a:lnTo>
                <a:lnTo>
                  <a:pt x="18201822" y="8753660"/>
                </a:lnTo>
                <a:close/>
              </a:path>
            </a:pathLst>
          </a:custGeom>
          <a:solidFill>
            <a:srgbClr val="42210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sz="half" idx="2"/>
          </p:nvPr>
        </p:nvSpPr>
        <p:spPr>
          <a:xfrm>
            <a:off x="2269953" y="3529523"/>
            <a:ext cx="4368165" cy="6504940"/>
          </a:xfrm>
          <a:prstGeom prst="rect">
            <a:avLst/>
          </a:prstGeom>
        </p:spPr>
        <p:txBody>
          <a:bodyPr wrap="square" lIns="0" tIns="0" rIns="0" bIns="0">
            <a:spAutoFit/>
          </a:bodyPr>
          <a:lstStyle>
            <a:lvl1pPr>
              <a:defRPr sz="2700" b="1" i="0">
                <a:solidFill>
                  <a:srgbClr val="E49367"/>
                </a:solidFill>
                <a:latin typeface="Garamond"/>
                <a:cs typeface="Garamond"/>
              </a:defRPr>
            </a:lvl1pPr>
          </a:lstStyle>
          <a:p>
            <a:endParaRPr/>
          </a:p>
        </p:txBody>
      </p:sp>
      <p:sp>
        <p:nvSpPr>
          <p:cNvPr id="4" name="Holder 4"/>
          <p:cNvSpPr>
            <a:spLocks noGrp="1"/>
          </p:cNvSpPr>
          <p:nvPr>
            <p:ph sz="half" idx="3"/>
          </p:nvPr>
        </p:nvSpPr>
        <p:spPr>
          <a:xfrm>
            <a:off x="10353611" y="2601150"/>
            <a:ext cx="8745283"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B73C9BE-C172-4F75-9F64-70D520D7C21D}" type="datetime1">
              <a:rPr lang="en-US" smtClean="0"/>
              <a:t>7/4/2023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08438757-EA7A-4743-A8F2-3F55C77A5702}" type="datetime1">
              <a:rPr lang="en-US" smtClean="0"/>
              <a:t>7/4/2023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130855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830811" y="6694965"/>
            <a:ext cx="4773930" cy="0"/>
          </a:xfrm>
          <a:custGeom>
            <a:avLst/>
            <a:gdLst/>
            <a:ahLst/>
            <a:cxnLst/>
            <a:rect l="l" t="t" r="r" b="b"/>
            <a:pathLst>
              <a:path w="4773930">
                <a:moveTo>
                  <a:pt x="0" y="0"/>
                </a:moveTo>
                <a:lnTo>
                  <a:pt x="4773779" y="0"/>
                </a:lnTo>
              </a:path>
            </a:pathLst>
          </a:custGeom>
          <a:ln w="22588">
            <a:solidFill>
              <a:srgbClr val="EB8CAC"/>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F6F59CC-9188-4988-853A-E2BBAE29C452}" type="datetime1">
              <a:rPr lang="en-US" smtClean="0"/>
              <a:t>7/4/2023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81085" y="1263960"/>
            <a:ext cx="17341928" cy="2780029"/>
          </a:xfrm>
          <a:prstGeom prst="rect">
            <a:avLst/>
          </a:prstGeom>
        </p:spPr>
        <p:txBody>
          <a:bodyPr wrap="square" lIns="0" tIns="0" rIns="0" bIns="0">
            <a:spAutoFit/>
          </a:bodyPr>
          <a:lstStyle>
            <a:lvl1pPr>
              <a:defRPr sz="9200" b="1" i="0">
                <a:solidFill>
                  <a:srgbClr val="42210B"/>
                </a:solidFill>
                <a:latin typeface="Garamond"/>
                <a:cs typeface="Garamond"/>
              </a:defRPr>
            </a:lvl1pPr>
          </a:lstStyle>
          <a:p>
            <a:endParaRPr/>
          </a:p>
        </p:txBody>
      </p:sp>
      <p:sp>
        <p:nvSpPr>
          <p:cNvPr id="3" name="Holder 3"/>
          <p:cNvSpPr>
            <a:spLocks noGrp="1"/>
          </p:cNvSpPr>
          <p:nvPr>
            <p:ph type="body" idx="1"/>
          </p:nvPr>
        </p:nvSpPr>
        <p:spPr>
          <a:xfrm>
            <a:off x="741749" y="5602804"/>
            <a:ext cx="18620601" cy="4744084"/>
          </a:xfrm>
          <a:prstGeom prst="rect">
            <a:avLst/>
          </a:prstGeom>
        </p:spPr>
        <p:txBody>
          <a:bodyPr wrap="square" lIns="0" tIns="0" rIns="0" bIns="0">
            <a:spAutoFit/>
          </a:bodyPr>
          <a:lstStyle>
            <a:lvl1pPr>
              <a:defRPr sz="2150" b="0" i="0">
                <a:solidFill>
                  <a:schemeClr val="tx1"/>
                </a:solidFill>
                <a:latin typeface="Garamond"/>
                <a:cs typeface="Garamond"/>
              </a:defRPr>
            </a:lvl1pPr>
          </a:lstStyle>
          <a:p>
            <a:endParaRPr/>
          </a:p>
        </p:txBody>
      </p:sp>
      <p:sp>
        <p:nvSpPr>
          <p:cNvPr id="4" name="Holder 4"/>
          <p:cNvSpPr>
            <a:spLocks noGrp="1"/>
          </p:cNvSpPr>
          <p:nvPr>
            <p:ph type="ftr" sz="quarter" idx="5"/>
          </p:nvPr>
        </p:nvSpPr>
        <p:spPr>
          <a:xfrm>
            <a:off x="6835394" y="10517695"/>
            <a:ext cx="6433311"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5"/>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E554163-E499-41D5-8F50-1FAA2D4CE553}" type="datetime1">
              <a:rPr lang="en-US" smtClean="0"/>
              <a:t>7/4/2023</a:t>
            </a:fld>
            <a:endParaRPr lang="en-US"/>
          </a:p>
        </p:txBody>
      </p:sp>
      <p:sp>
        <p:nvSpPr>
          <p:cNvPr id="6" name="Holder 6"/>
          <p:cNvSpPr>
            <a:spLocks noGrp="1"/>
          </p:cNvSpPr>
          <p:nvPr>
            <p:ph type="sldNum" sz="quarter" idx="7"/>
          </p:nvPr>
        </p:nvSpPr>
        <p:spPr>
          <a:xfrm>
            <a:off x="14474952" y="10517695"/>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0000"/>
            <a:lum/>
          </a:blip>
          <a:srcRect/>
          <a:stretch>
            <a:fillRect t="-24000" b="-24000"/>
          </a:stretch>
        </a:blipFill>
        <a:effectLst/>
      </p:bgPr>
    </p:bg>
    <p:spTree>
      <p:nvGrpSpPr>
        <p:cNvPr id="1" name=""/>
        <p:cNvGrpSpPr/>
        <p:nvPr/>
      </p:nvGrpSpPr>
      <p:grpSpPr>
        <a:xfrm>
          <a:off x="0" y="0"/>
          <a:ext cx="0" cy="0"/>
          <a:chOff x="0" y="0"/>
          <a:chExt cx="0" cy="0"/>
        </a:xfrm>
      </p:grpSpPr>
      <p:sp>
        <p:nvSpPr>
          <p:cNvPr id="3" name="object 3"/>
          <p:cNvSpPr/>
          <p:nvPr/>
        </p:nvSpPr>
        <p:spPr>
          <a:xfrm>
            <a:off x="10470" y="4586247"/>
            <a:ext cx="785495" cy="5948045"/>
          </a:xfrm>
          <a:custGeom>
            <a:avLst/>
            <a:gdLst/>
            <a:ahLst/>
            <a:cxnLst/>
            <a:rect l="l" t="t" r="r" b="b"/>
            <a:pathLst>
              <a:path w="785495" h="5948045">
                <a:moveTo>
                  <a:pt x="0" y="5947462"/>
                </a:moveTo>
                <a:lnTo>
                  <a:pt x="785316" y="5947462"/>
                </a:lnTo>
                <a:lnTo>
                  <a:pt x="785316" y="0"/>
                </a:lnTo>
                <a:lnTo>
                  <a:pt x="0" y="0"/>
                </a:lnTo>
                <a:lnTo>
                  <a:pt x="0" y="5947462"/>
                </a:lnTo>
                <a:close/>
              </a:path>
            </a:pathLst>
          </a:custGeom>
          <a:solidFill>
            <a:srgbClr val="F8BABC"/>
          </a:solidFill>
        </p:spPr>
        <p:txBody>
          <a:bodyPr wrap="square" lIns="0" tIns="0" rIns="0" bIns="0" rtlCol="0"/>
          <a:lstStyle/>
          <a:p>
            <a:endParaRPr/>
          </a:p>
        </p:txBody>
      </p:sp>
      <p:sp>
        <p:nvSpPr>
          <p:cNvPr id="6" name="object 6"/>
          <p:cNvSpPr txBox="1">
            <a:spLocks noGrp="1"/>
          </p:cNvSpPr>
          <p:nvPr>
            <p:ph type="title"/>
          </p:nvPr>
        </p:nvSpPr>
        <p:spPr>
          <a:xfrm>
            <a:off x="253922" y="2301875"/>
            <a:ext cx="17341928" cy="1015663"/>
          </a:xfrm>
          <a:prstGeom prst="rect">
            <a:avLst/>
          </a:prstGeom>
        </p:spPr>
        <p:txBody>
          <a:bodyPr vert="horz" wrap="square" lIns="0" tIns="0" rIns="0" bIns="0" rtlCol="0">
            <a:spAutoFit/>
          </a:bodyPr>
          <a:lstStyle/>
          <a:p>
            <a:pPr marL="12700">
              <a:lnSpc>
                <a:spcPct val="100000"/>
              </a:lnSpc>
            </a:pPr>
            <a:r>
              <a:rPr lang="en-US" sz="6600" dirty="0"/>
              <a:t>India-Turkey Business Council</a:t>
            </a:r>
            <a:endParaRPr sz="5400" dirty="0">
              <a:latin typeface="Myriad Pro"/>
              <a:cs typeface="Myriad Pro"/>
            </a:endParaRPr>
          </a:p>
        </p:txBody>
      </p:sp>
      <p:sp>
        <p:nvSpPr>
          <p:cNvPr id="7" name="object 7"/>
          <p:cNvSpPr txBox="1"/>
          <p:nvPr/>
        </p:nvSpPr>
        <p:spPr>
          <a:xfrm>
            <a:off x="10052050" y="8626475"/>
            <a:ext cx="9341485" cy="1606594"/>
          </a:xfrm>
          <a:prstGeom prst="rect">
            <a:avLst/>
          </a:prstGeom>
        </p:spPr>
        <p:txBody>
          <a:bodyPr vert="horz" wrap="square" lIns="0" tIns="0" rIns="0" bIns="0" rtlCol="0">
            <a:spAutoFit/>
          </a:bodyPr>
          <a:lstStyle/>
          <a:p>
            <a:pPr marL="12700" marR="5080">
              <a:lnSpc>
                <a:spcPct val="116399"/>
              </a:lnSpc>
              <a:tabLst>
                <a:tab pos="5894705" algn="l"/>
              </a:tabLst>
            </a:pPr>
            <a:r>
              <a:rPr sz="4500" b="1" spc="300" dirty="0">
                <a:latin typeface="Garamond"/>
                <a:cs typeface="Garamond"/>
              </a:rPr>
              <a:t>WOMEN´</a:t>
            </a:r>
            <a:r>
              <a:rPr sz="4500" b="1" spc="20" dirty="0">
                <a:latin typeface="Garamond"/>
                <a:cs typeface="Garamond"/>
              </a:rPr>
              <a:t>S</a:t>
            </a:r>
            <a:r>
              <a:rPr sz="4500" b="1" spc="370" dirty="0">
                <a:latin typeface="Garamond"/>
                <a:cs typeface="Garamond"/>
              </a:rPr>
              <a:t> </a:t>
            </a:r>
            <a:r>
              <a:rPr sz="4500" b="1" spc="45" dirty="0">
                <a:latin typeface="Garamond"/>
                <a:cs typeface="Garamond"/>
              </a:rPr>
              <a:t>INDIA</a:t>
            </a:r>
            <a:r>
              <a:rPr sz="4500" b="1" spc="-305" dirty="0">
                <a:latin typeface="Garamond"/>
                <a:cs typeface="Garamond"/>
              </a:rPr>
              <a:t>N</a:t>
            </a:r>
            <a:r>
              <a:rPr sz="4500" b="1" dirty="0">
                <a:latin typeface="Garamond"/>
                <a:cs typeface="Garamond"/>
              </a:rPr>
              <a:t>	</a:t>
            </a:r>
            <a:r>
              <a:rPr sz="4500" b="1" spc="100" dirty="0">
                <a:latin typeface="Garamond"/>
                <a:cs typeface="Garamond"/>
              </a:rPr>
              <a:t>CHAMBER</a:t>
            </a:r>
            <a:r>
              <a:rPr sz="4500" b="1" spc="204" dirty="0">
                <a:latin typeface="Garamond"/>
                <a:cs typeface="Garamond"/>
              </a:rPr>
              <a:t> </a:t>
            </a:r>
            <a:r>
              <a:rPr sz="4500" b="1" spc="50" dirty="0">
                <a:latin typeface="Garamond"/>
                <a:cs typeface="Garamond"/>
              </a:rPr>
              <a:t>O</a:t>
            </a:r>
            <a:r>
              <a:rPr sz="4500" b="1" spc="-170" dirty="0">
                <a:latin typeface="Garamond"/>
                <a:cs typeface="Garamond"/>
              </a:rPr>
              <a:t>F</a:t>
            </a:r>
            <a:r>
              <a:rPr sz="4500" b="1" spc="370" dirty="0">
                <a:latin typeface="Garamond"/>
                <a:cs typeface="Garamond"/>
              </a:rPr>
              <a:t> </a:t>
            </a:r>
            <a:r>
              <a:rPr sz="4500" b="1" spc="135" dirty="0">
                <a:latin typeface="Garamond"/>
                <a:cs typeface="Garamond"/>
              </a:rPr>
              <a:t>C</a:t>
            </a:r>
            <a:r>
              <a:rPr sz="4500" b="1" spc="75" dirty="0">
                <a:latin typeface="Garamond"/>
                <a:cs typeface="Garamond"/>
              </a:rPr>
              <a:t>OMME</a:t>
            </a:r>
            <a:r>
              <a:rPr sz="4500" b="1" spc="-50" dirty="0">
                <a:latin typeface="Garamond"/>
                <a:cs typeface="Garamond"/>
              </a:rPr>
              <a:t>R</a:t>
            </a:r>
            <a:r>
              <a:rPr sz="4500" b="1" spc="25" dirty="0">
                <a:latin typeface="Garamond"/>
                <a:cs typeface="Garamond"/>
              </a:rPr>
              <a:t>C</a:t>
            </a:r>
            <a:r>
              <a:rPr sz="4500" b="1" spc="-254" dirty="0">
                <a:latin typeface="Garamond"/>
                <a:cs typeface="Garamond"/>
              </a:rPr>
              <a:t>E</a:t>
            </a:r>
            <a:r>
              <a:rPr sz="4500" b="1" spc="370" dirty="0">
                <a:latin typeface="Garamond"/>
                <a:cs typeface="Garamond"/>
              </a:rPr>
              <a:t> </a:t>
            </a:r>
            <a:r>
              <a:rPr sz="4500" b="1" spc="130" dirty="0">
                <a:latin typeface="Garamond"/>
                <a:cs typeface="Garamond"/>
              </a:rPr>
              <a:t>AN</a:t>
            </a:r>
            <a:r>
              <a:rPr sz="4500" b="1" spc="-145" dirty="0">
                <a:latin typeface="Garamond"/>
                <a:cs typeface="Garamond"/>
              </a:rPr>
              <a:t>D</a:t>
            </a:r>
            <a:r>
              <a:rPr sz="4500" b="1" spc="370" dirty="0">
                <a:latin typeface="Garamond"/>
                <a:cs typeface="Garamond"/>
              </a:rPr>
              <a:t> </a:t>
            </a:r>
            <a:r>
              <a:rPr sz="4500" b="1" spc="-95" dirty="0">
                <a:latin typeface="Garamond"/>
                <a:cs typeface="Garamond"/>
              </a:rPr>
              <a:t>IN</a:t>
            </a:r>
            <a:r>
              <a:rPr sz="4500" b="1" spc="45" dirty="0">
                <a:latin typeface="Garamond"/>
                <a:cs typeface="Garamond"/>
              </a:rPr>
              <a:t>D</a:t>
            </a:r>
            <a:r>
              <a:rPr sz="4500" b="1" spc="100" dirty="0">
                <a:latin typeface="Garamond"/>
                <a:cs typeface="Garamond"/>
              </a:rPr>
              <a:t>U</a:t>
            </a:r>
            <a:r>
              <a:rPr sz="4500" b="1" spc="335" dirty="0">
                <a:latin typeface="Garamond"/>
                <a:cs typeface="Garamond"/>
              </a:rPr>
              <a:t>S</a:t>
            </a:r>
            <a:r>
              <a:rPr sz="4500" b="1" spc="175" dirty="0">
                <a:latin typeface="Garamond"/>
                <a:cs typeface="Garamond"/>
              </a:rPr>
              <a:t>T</a:t>
            </a:r>
            <a:r>
              <a:rPr sz="4500" b="1" spc="-140" dirty="0">
                <a:latin typeface="Garamond"/>
                <a:cs typeface="Garamond"/>
              </a:rPr>
              <a:t>R</a:t>
            </a:r>
            <a:r>
              <a:rPr sz="4500" b="1" spc="-120" dirty="0">
                <a:latin typeface="Garamond"/>
                <a:cs typeface="Garamond"/>
              </a:rPr>
              <a:t>Y</a:t>
            </a:r>
            <a:endParaRPr sz="4500" dirty="0">
              <a:latin typeface="Garamond"/>
              <a:cs typeface="Garamond"/>
            </a:endParaRPr>
          </a:p>
        </p:txBody>
      </p:sp>
      <p:sp>
        <p:nvSpPr>
          <p:cNvPr id="11" name="object 11"/>
          <p:cNvSpPr/>
          <p:nvPr/>
        </p:nvSpPr>
        <p:spPr>
          <a:xfrm>
            <a:off x="15868995" y="8171967"/>
            <a:ext cx="19685" cy="60325"/>
          </a:xfrm>
          <a:custGeom>
            <a:avLst/>
            <a:gdLst/>
            <a:ahLst/>
            <a:cxnLst/>
            <a:rect l="l" t="t" r="r" b="b"/>
            <a:pathLst>
              <a:path w="19684" h="60325">
                <a:moveTo>
                  <a:pt x="7989" y="0"/>
                </a:moveTo>
                <a:lnTo>
                  <a:pt x="7521" y="11745"/>
                </a:lnTo>
                <a:lnTo>
                  <a:pt x="4274" y="22646"/>
                </a:lnTo>
                <a:lnTo>
                  <a:pt x="0" y="26418"/>
                </a:lnTo>
                <a:lnTo>
                  <a:pt x="4936" y="38208"/>
                </a:lnTo>
                <a:lnTo>
                  <a:pt x="10735" y="49513"/>
                </a:lnTo>
                <a:lnTo>
                  <a:pt x="18175" y="59914"/>
                </a:lnTo>
                <a:lnTo>
                  <a:pt x="19128" y="49953"/>
                </a:lnTo>
                <a:lnTo>
                  <a:pt x="17487" y="39484"/>
                </a:lnTo>
                <a:lnTo>
                  <a:pt x="18067" y="23230"/>
                </a:lnTo>
                <a:lnTo>
                  <a:pt x="15543" y="11359"/>
                </a:lnTo>
                <a:lnTo>
                  <a:pt x="10176" y="2408"/>
                </a:lnTo>
                <a:lnTo>
                  <a:pt x="7989" y="0"/>
                </a:lnTo>
                <a:close/>
              </a:path>
            </a:pathLst>
          </a:custGeom>
          <a:solidFill>
            <a:srgbClr val="F599AA"/>
          </a:solidFill>
        </p:spPr>
        <p:txBody>
          <a:bodyPr wrap="square" lIns="0" tIns="0" rIns="0" bIns="0" rtlCol="0"/>
          <a:lstStyle/>
          <a:p>
            <a:endParaRPr/>
          </a:p>
        </p:txBody>
      </p:sp>
      <p:sp>
        <p:nvSpPr>
          <p:cNvPr id="12" name="object 12"/>
          <p:cNvSpPr/>
          <p:nvPr/>
        </p:nvSpPr>
        <p:spPr>
          <a:xfrm>
            <a:off x="15886583" y="8202214"/>
            <a:ext cx="14604" cy="31115"/>
          </a:xfrm>
          <a:custGeom>
            <a:avLst/>
            <a:gdLst/>
            <a:ahLst/>
            <a:cxnLst/>
            <a:rect l="l" t="t" r="r" b="b"/>
            <a:pathLst>
              <a:path w="14605" h="31115">
                <a:moveTo>
                  <a:pt x="2526" y="0"/>
                </a:moveTo>
                <a:lnTo>
                  <a:pt x="0" y="10448"/>
                </a:lnTo>
                <a:lnTo>
                  <a:pt x="1956" y="21067"/>
                </a:lnTo>
                <a:lnTo>
                  <a:pt x="1385" y="30564"/>
                </a:lnTo>
                <a:lnTo>
                  <a:pt x="13992" y="18805"/>
                </a:lnTo>
                <a:lnTo>
                  <a:pt x="13029" y="10795"/>
                </a:lnTo>
                <a:lnTo>
                  <a:pt x="9866" y="4125"/>
                </a:lnTo>
                <a:lnTo>
                  <a:pt x="2526" y="0"/>
                </a:lnTo>
                <a:close/>
              </a:path>
            </a:pathLst>
          </a:custGeom>
          <a:solidFill>
            <a:srgbClr val="A0716F"/>
          </a:solidFill>
        </p:spPr>
        <p:txBody>
          <a:bodyPr wrap="square" lIns="0" tIns="0" rIns="0" bIns="0" rtlCol="0"/>
          <a:lstStyle/>
          <a:p>
            <a:endParaRPr/>
          </a:p>
        </p:txBody>
      </p:sp>
      <p:sp>
        <p:nvSpPr>
          <p:cNvPr id="15" name="object 7"/>
          <p:cNvSpPr txBox="1"/>
          <p:nvPr/>
        </p:nvSpPr>
        <p:spPr>
          <a:xfrm>
            <a:off x="10128250" y="10109178"/>
            <a:ext cx="4800600" cy="803297"/>
          </a:xfrm>
          <a:prstGeom prst="rect">
            <a:avLst/>
          </a:prstGeom>
        </p:spPr>
        <p:txBody>
          <a:bodyPr vert="horz" wrap="square" lIns="0" tIns="0" rIns="0" bIns="0" rtlCol="0">
            <a:spAutoFit/>
          </a:bodyPr>
          <a:lstStyle/>
          <a:p>
            <a:pPr marL="12700" marR="5080">
              <a:lnSpc>
                <a:spcPct val="116399"/>
              </a:lnSpc>
              <a:tabLst>
                <a:tab pos="5894705" algn="l"/>
              </a:tabLst>
            </a:pPr>
            <a:r>
              <a:rPr lang="en-US" sz="4500" b="1" spc="300" dirty="0">
                <a:latin typeface="Garamond"/>
                <a:cs typeface="Garamond"/>
              </a:rPr>
              <a:t>www.wicci.in</a:t>
            </a:r>
            <a:endParaRPr sz="4500" dirty="0">
              <a:latin typeface="Garamond"/>
              <a:cs typeface="Garamond"/>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13" y="-888690"/>
            <a:ext cx="5284763" cy="3800165"/>
          </a:xfrm>
          <a:prstGeom prst="rect">
            <a:avLst/>
          </a:prstGeom>
        </p:spPr>
      </p:pic>
      <p:sp>
        <p:nvSpPr>
          <p:cNvPr id="18" name="Slide Number Placeholder 17"/>
          <p:cNvSpPr>
            <a:spLocks noGrp="1"/>
          </p:cNvSpPr>
          <p:nvPr>
            <p:ph type="sldNum" sz="quarter" idx="7"/>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000" dirty="0" err="1"/>
              <a:t>Elif</a:t>
            </a:r>
            <a:r>
              <a:rPr lang="en-US" sz="6000" dirty="0"/>
              <a:t> </a:t>
            </a:r>
            <a:r>
              <a:rPr lang="en-US" sz="6000" dirty="0" err="1" smtClean="0"/>
              <a:t>Eminoglu</a:t>
            </a:r>
            <a:r>
              <a:rPr lang="en-US" sz="6000" spc="-135" dirty="0" smtClean="0"/>
              <a:t>-Council Member</a:t>
            </a:r>
            <a:endParaRPr sz="6000" dirty="0"/>
          </a:p>
          <a:p>
            <a:pPr marL="304800">
              <a:lnSpc>
                <a:spcPts val="3410"/>
              </a:lnSpc>
            </a:pPr>
            <a:r>
              <a:rPr lang="en-US" sz="2950" b="0" spc="114" dirty="0">
                <a:latin typeface="Myriad Pro"/>
                <a:cs typeface="Myriad Pro"/>
              </a:rPr>
              <a:t>India-Turkey Business Council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774844" y="4130676"/>
            <a:ext cx="11798284" cy="6432530"/>
          </a:xfrm>
          <a:prstGeom prst="rect">
            <a:avLst/>
          </a:prstGeom>
        </p:spPr>
        <p:txBody>
          <a:bodyPr vert="horz" wrap="square" lIns="0" tIns="0" rIns="0" bIns="0" rtlCol="0">
            <a:spAutoFit/>
          </a:bodyPr>
          <a:lstStyle/>
          <a:p>
            <a:pPr marL="12700" algn="just"/>
            <a:r>
              <a:rPr lang="en-US" sz="2600" b="1" spc="25" dirty="0">
                <a:latin typeface="Garamond"/>
                <a:cs typeface="Garamond"/>
              </a:rPr>
              <a:t>Dr </a:t>
            </a:r>
            <a:r>
              <a:rPr lang="en-US" sz="2600" b="1" spc="25" dirty="0" err="1">
                <a:latin typeface="Garamond"/>
                <a:cs typeface="Garamond"/>
              </a:rPr>
              <a:t>Elif</a:t>
            </a:r>
            <a:r>
              <a:rPr lang="en-US" sz="2600" b="1" spc="25" dirty="0">
                <a:latin typeface="Garamond"/>
                <a:cs typeface="Garamond"/>
              </a:rPr>
              <a:t> </a:t>
            </a:r>
            <a:r>
              <a:rPr lang="en-US" sz="2600" b="1" spc="25" dirty="0" err="1">
                <a:latin typeface="Garamond"/>
                <a:cs typeface="Garamond"/>
              </a:rPr>
              <a:t>Eminoglu</a:t>
            </a:r>
            <a:r>
              <a:rPr lang="en-US" sz="2600" b="1" spc="25" dirty="0">
                <a:latin typeface="Garamond"/>
                <a:cs typeface="Garamond"/>
              </a:rPr>
              <a:t> graduated from Istanbul University, Istanbul Faculty of Medicine in 1993. After completing her compulsory service, she received her specialization in 2002 from Istanbul University </a:t>
            </a:r>
            <a:r>
              <a:rPr lang="en-US" sz="2600" b="1" spc="25" dirty="0" err="1">
                <a:latin typeface="Garamond"/>
                <a:cs typeface="Garamond"/>
              </a:rPr>
              <a:t>Cerrahpasa</a:t>
            </a:r>
            <a:r>
              <a:rPr lang="en-US" sz="2600" b="1" spc="25" dirty="0">
                <a:latin typeface="Garamond"/>
                <a:cs typeface="Garamond"/>
              </a:rPr>
              <a:t> Faculty of Medicine, Department of Anesthesiology, Reanimation and Intensive Care. While working as a doctor in the anesthesia department of the private </a:t>
            </a:r>
            <a:r>
              <a:rPr lang="en-US" sz="2600" b="1" spc="25" dirty="0" err="1">
                <a:latin typeface="Garamond"/>
                <a:cs typeface="Garamond"/>
              </a:rPr>
              <a:t>Kadikoy</a:t>
            </a:r>
            <a:r>
              <a:rPr lang="en-US" sz="2600" b="1" spc="25" dirty="0">
                <a:latin typeface="Garamond"/>
                <a:cs typeface="Garamond"/>
              </a:rPr>
              <a:t> </a:t>
            </a:r>
            <a:r>
              <a:rPr lang="en-US" sz="2600" b="1" spc="25" dirty="0" err="1">
                <a:latin typeface="Garamond"/>
                <a:cs typeface="Garamond"/>
              </a:rPr>
              <a:t>Sifa</a:t>
            </a:r>
            <a:r>
              <a:rPr lang="en-US" sz="2600" b="1" spc="25" dirty="0">
                <a:latin typeface="Garamond"/>
                <a:cs typeface="Garamond"/>
              </a:rPr>
              <a:t> hospital in 2002,she completed the hospital management certification program at Marmara University in 2003. She took an active role in the board of </a:t>
            </a:r>
            <a:r>
              <a:rPr lang="en-US" sz="2600" b="1" spc="25" dirty="0" err="1">
                <a:latin typeface="Garamond"/>
                <a:cs typeface="Garamond"/>
              </a:rPr>
              <a:t>Atasehir</a:t>
            </a:r>
            <a:r>
              <a:rPr lang="en-US" sz="2600" b="1" spc="25" dirty="0">
                <a:latin typeface="Garamond"/>
                <a:cs typeface="Garamond"/>
              </a:rPr>
              <a:t> </a:t>
            </a:r>
            <a:r>
              <a:rPr lang="en-US" sz="2600" b="1" spc="25" dirty="0" err="1">
                <a:latin typeface="Garamond"/>
                <a:cs typeface="Garamond"/>
              </a:rPr>
              <a:t>Sifa</a:t>
            </a:r>
            <a:r>
              <a:rPr lang="en-US" sz="2600" b="1" spc="25" dirty="0">
                <a:latin typeface="Garamond"/>
                <a:cs typeface="Garamond"/>
              </a:rPr>
              <a:t> Hospital, the second hospital of the </a:t>
            </a:r>
            <a:r>
              <a:rPr lang="en-US" sz="2600" b="1" spc="25" dirty="0" err="1">
                <a:latin typeface="Garamond"/>
                <a:cs typeface="Garamond"/>
              </a:rPr>
              <a:t>Kadıköy</a:t>
            </a:r>
            <a:r>
              <a:rPr lang="en-US" sz="2600" b="1" spc="25" dirty="0">
                <a:latin typeface="Garamond"/>
                <a:cs typeface="Garamond"/>
              </a:rPr>
              <a:t> </a:t>
            </a:r>
            <a:r>
              <a:rPr lang="en-US" sz="2600" b="1" spc="25" dirty="0" err="1">
                <a:latin typeface="Garamond"/>
                <a:cs typeface="Garamond"/>
              </a:rPr>
              <a:t>Sifa</a:t>
            </a:r>
            <a:r>
              <a:rPr lang="en-US" sz="2600" b="1" spc="25" dirty="0">
                <a:latin typeface="Garamond"/>
                <a:cs typeface="Garamond"/>
              </a:rPr>
              <a:t> Group in 2010. She worked at </a:t>
            </a:r>
            <a:r>
              <a:rPr lang="en-US" sz="2600" b="1" spc="25" dirty="0" err="1">
                <a:latin typeface="Garamond"/>
                <a:cs typeface="Garamond"/>
              </a:rPr>
              <a:t>Kadıköy</a:t>
            </a:r>
            <a:r>
              <a:rPr lang="en-US" sz="2600" b="1" spc="25" dirty="0">
                <a:latin typeface="Garamond"/>
                <a:cs typeface="Garamond"/>
              </a:rPr>
              <a:t> </a:t>
            </a:r>
            <a:r>
              <a:rPr lang="en-US" sz="2600" b="1" spc="25" dirty="0" err="1">
                <a:latin typeface="Garamond"/>
                <a:cs typeface="Garamond"/>
              </a:rPr>
              <a:t>Sifa</a:t>
            </a:r>
            <a:r>
              <a:rPr lang="en-US" sz="2600" b="1" spc="25" dirty="0">
                <a:latin typeface="Garamond"/>
                <a:cs typeface="Garamond"/>
              </a:rPr>
              <a:t> Hospital for 15 years.  She has been working in the anesthesia department of </a:t>
            </a:r>
            <a:r>
              <a:rPr lang="en-US" sz="2600" b="1" spc="25" dirty="0" err="1">
                <a:latin typeface="Garamond"/>
                <a:cs typeface="Garamond"/>
              </a:rPr>
              <a:t>Ataşehir</a:t>
            </a:r>
            <a:r>
              <a:rPr lang="en-US" sz="2600" b="1" spc="25" dirty="0">
                <a:latin typeface="Garamond"/>
                <a:cs typeface="Garamond"/>
              </a:rPr>
              <a:t> Florence Nightingale Hospital since 2017.</a:t>
            </a:r>
          </a:p>
          <a:p>
            <a:pPr marL="12700" algn="just"/>
            <a:r>
              <a:rPr lang="en-US" sz="2600" b="1" spc="25" dirty="0">
                <a:latin typeface="Garamond"/>
                <a:cs typeface="Garamond"/>
              </a:rPr>
              <a:t> Due to her interest in Chinese medicine, she received the </a:t>
            </a:r>
            <a:r>
              <a:rPr lang="en-US" sz="2600" b="1" spc="25" dirty="0" err="1">
                <a:latin typeface="Garamond"/>
                <a:cs typeface="Garamond"/>
              </a:rPr>
              <a:t>Medipol</a:t>
            </a:r>
            <a:r>
              <a:rPr lang="en-US" sz="2600" b="1" spc="25" dirty="0">
                <a:latin typeface="Garamond"/>
                <a:cs typeface="Garamond"/>
              </a:rPr>
              <a:t> University Acupuncture Certification Program in 2018.</a:t>
            </a:r>
          </a:p>
          <a:p>
            <a:pPr marL="12700" algn="just"/>
            <a:r>
              <a:rPr lang="en-US" sz="2600" b="1" spc="25" dirty="0">
                <a:latin typeface="Garamond"/>
                <a:cs typeface="Garamond"/>
              </a:rPr>
              <a:t> During her professional experience, she realized that her education was  ‘’focused on disease’’, and she made a personal effort to make her medicine ‘’health-oriented’’. </a:t>
            </a:r>
          </a:p>
          <a:p>
            <a:endParaRPr lang="en-US" sz="2800" dirty="0"/>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10</a:t>
            </a:fld>
            <a:endParaRPr lang="en-US"/>
          </a:p>
        </p:txBody>
      </p:sp>
      <p:pic>
        <p:nvPicPr>
          <p:cNvPr id="9" name="Picture 8">
            <a:extLst>
              <a:ext uri="{FF2B5EF4-FFF2-40B4-BE49-F238E27FC236}">
                <a16:creationId xmlns="" xmlns:a16="http://schemas.microsoft.com/office/drawing/2014/main" id="{8530294C-BC40-0F29-DB33-019F2E60C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71450" y="4762788"/>
            <a:ext cx="5791370" cy="5800417"/>
          </a:xfrm>
          <a:prstGeom prst="rect">
            <a:avLst/>
          </a:prstGeom>
        </p:spPr>
      </p:pic>
    </p:spTree>
    <p:extLst>
      <p:ext uri="{BB962C8B-B14F-4D97-AF65-F5344CB8AC3E}">
        <p14:creationId xmlns:p14="http://schemas.microsoft.com/office/powerpoint/2010/main" val="249946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000" spc="25" dirty="0"/>
              <a:t>Ayşe </a:t>
            </a:r>
            <a:r>
              <a:rPr lang="en-US" sz="6000" spc="25" dirty="0" err="1"/>
              <a:t>Yağcı</a:t>
            </a:r>
            <a:r>
              <a:rPr lang="en-US" sz="6000" spc="25" dirty="0"/>
              <a:t> </a:t>
            </a:r>
            <a:r>
              <a:rPr lang="en-US" sz="6000" spc="25" dirty="0" err="1" smtClean="0"/>
              <a:t>Büyükpınar</a:t>
            </a:r>
            <a:r>
              <a:rPr lang="en-US" sz="6000" spc="-135" dirty="0" smtClean="0"/>
              <a:t>-Council Member</a:t>
            </a:r>
            <a:endParaRPr sz="6000" dirty="0"/>
          </a:p>
          <a:p>
            <a:pPr marL="304800">
              <a:lnSpc>
                <a:spcPts val="3410"/>
              </a:lnSpc>
            </a:pPr>
            <a:r>
              <a:rPr lang="en-US" sz="2950" b="0" spc="114" dirty="0">
                <a:latin typeface="Myriad Pro"/>
                <a:cs typeface="Myriad Pro"/>
              </a:rPr>
              <a:t>India-Turkey Business Council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774844" y="4130676"/>
            <a:ext cx="11798284" cy="6432530"/>
          </a:xfrm>
          <a:prstGeom prst="rect">
            <a:avLst/>
          </a:prstGeom>
        </p:spPr>
        <p:txBody>
          <a:bodyPr vert="horz" wrap="square" lIns="0" tIns="0" rIns="0" bIns="0" rtlCol="0">
            <a:spAutoFit/>
          </a:bodyPr>
          <a:lstStyle/>
          <a:p>
            <a:pPr marL="12700" algn="just"/>
            <a:r>
              <a:rPr lang="en-US" sz="2600" b="1" spc="25" dirty="0">
                <a:latin typeface="Garamond"/>
                <a:cs typeface="Garamond"/>
              </a:rPr>
              <a:t>Ayşe </a:t>
            </a:r>
            <a:r>
              <a:rPr lang="en-US" sz="2600" b="1" spc="25" dirty="0" err="1">
                <a:latin typeface="Garamond"/>
                <a:cs typeface="Garamond"/>
              </a:rPr>
              <a:t>Yağcı</a:t>
            </a:r>
            <a:r>
              <a:rPr lang="en-US" sz="2600" b="1" spc="25" dirty="0">
                <a:latin typeface="Garamond"/>
                <a:cs typeface="Garamond"/>
              </a:rPr>
              <a:t> </a:t>
            </a:r>
            <a:r>
              <a:rPr lang="en-US" sz="2600" b="1" spc="25" dirty="0" err="1">
                <a:latin typeface="Garamond"/>
                <a:cs typeface="Garamond"/>
              </a:rPr>
              <a:t>Büyükpınar</a:t>
            </a:r>
            <a:r>
              <a:rPr lang="en-US" sz="2600" b="1" spc="25" dirty="0">
                <a:latin typeface="Garamond"/>
                <a:cs typeface="Garamond"/>
              </a:rPr>
              <a:t> was the Founding Partner and General Manager of Jules Verne Business Mice Travel in 1998 and continued her duty until 2004. As of 2004, Jules Verne Business Mice Travel joined </a:t>
            </a:r>
            <a:r>
              <a:rPr lang="en-US" sz="2600" b="1" spc="25" dirty="0" err="1">
                <a:latin typeface="Garamond"/>
                <a:cs typeface="Garamond"/>
              </a:rPr>
              <a:t>Zorlu</a:t>
            </a:r>
            <a:r>
              <a:rPr lang="en-US" sz="2600" b="1" spc="25" dirty="0">
                <a:latin typeface="Garamond"/>
                <a:cs typeface="Garamond"/>
              </a:rPr>
              <a:t> Group under the leadership of Ayşe </a:t>
            </a:r>
            <a:r>
              <a:rPr lang="en-US" sz="2600" b="1" spc="25" dirty="0" err="1">
                <a:latin typeface="Garamond"/>
                <a:cs typeface="Garamond"/>
              </a:rPr>
              <a:t>Yağcı</a:t>
            </a:r>
            <a:r>
              <a:rPr lang="en-US" sz="2600" b="1" spc="25" dirty="0">
                <a:latin typeface="Garamond"/>
                <a:cs typeface="Garamond"/>
              </a:rPr>
              <a:t> </a:t>
            </a:r>
            <a:r>
              <a:rPr lang="en-US" sz="2600" b="1" spc="25" dirty="0" err="1">
                <a:latin typeface="Garamond"/>
                <a:cs typeface="Garamond"/>
              </a:rPr>
              <a:t>Büyükpınar</a:t>
            </a:r>
            <a:r>
              <a:rPr lang="en-US" sz="2600" b="1" spc="25" dirty="0">
                <a:latin typeface="Garamond"/>
                <a:cs typeface="Garamond"/>
              </a:rPr>
              <a:t>.</a:t>
            </a:r>
          </a:p>
          <a:p>
            <a:pPr marL="12700" algn="just"/>
            <a:endParaRPr lang="en-US" sz="2600" b="1" spc="25" dirty="0">
              <a:latin typeface="Garamond"/>
              <a:cs typeface="Garamond"/>
            </a:endParaRPr>
          </a:p>
          <a:p>
            <a:pPr marL="12700" algn="just"/>
            <a:r>
              <a:rPr lang="en-US" sz="2600" b="1" spc="25" dirty="0">
                <a:latin typeface="Garamond"/>
                <a:cs typeface="Garamond"/>
              </a:rPr>
              <a:t>Ayşe has worked in different areas of the tourism sector for many years. She continues her experiences in both "Organization" and "Travel Management" at Jules Verne Business Mice Travel</a:t>
            </a:r>
          </a:p>
          <a:p>
            <a:pPr marL="12700" algn="just"/>
            <a:endParaRPr lang="en-US" sz="2600" b="1" spc="25" dirty="0">
              <a:latin typeface="Garamond"/>
              <a:cs typeface="Garamond"/>
            </a:endParaRPr>
          </a:p>
          <a:p>
            <a:pPr marL="12700" algn="just"/>
            <a:r>
              <a:rPr lang="en-US" sz="2600" b="1" spc="25" dirty="0">
                <a:latin typeface="Garamond"/>
                <a:cs typeface="Garamond"/>
              </a:rPr>
              <a:t>In addition, Ayşe has written articles about tourism and travel experiences for Newspapers and Magazines for many years.</a:t>
            </a:r>
          </a:p>
          <a:p>
            <a:pPr marL="12700" algn="just"/>
            <a:endParaRPr lang="en-US" sz="2600" b="1" spc="25" dirty="0">
              <a:latin typeface="Garamond"/>
              <a:cs typeface="Garamond"/>
            </a:endParaRPr>
          </a:p>
          <a:p>
            <a:pPr marL="12700" algn="just"/>
            <a:r>
              <a:rPr lang="en-US" sz="2600" b="1" spc="25" dirty="0">
                <a:latin typeface="Garamond"/>
                <a:cs typeface="Garamond"/>
              </a:rPr>
              <a:t>Detailed process-oriented working principles, following innovations, creating a good team, approaching events as a holistic, feeding creativity are always at the top of Ayşe's agenda.</a:t>
            </a:r>
          </a:p>
          <a:p>
            <a:endParaRPr lang="en-US" sz="2800" dirty="0"/>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11</a:t>
            </a:fld>
            <a:endParaRPr lang="en-US"/>
          </a:p>
        </p:txBody>
      </p:sp>
      <p:pic>
        <p:nvPicPr>
          <p:cNvPr id="9" name="Picture 8">
            <a:extLst>
              <a:ext uri="{FF2B5EF4-FFF2-40B4-BE49-F238E27FC236}">
                <a16:creationId xmlns="" xmlns:a16="http://schemas.microsoft.com/office/drawing/2014/main" id="{8530294C-BC40-0F29-DB33-019F2E60C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6431" y="4739945"/>
            <a:ext cx="4724400" cy="5839135"/>
          </a:xfrm>
          <a:prstGeom prst="rect">
            <a:avLst/>
          </a:prstGeom>
        </p:spPr>
      </p:pic>
    </p:spTree>
    <p:extLst>
      <p:ext uri="{BB962C8B-B14F-4D97-AF65-F5344CB8AC3E}">
        <p14:creationId xmlns:p14="http://schemas.microsoft.com/office/powerpoint/2010/main" val="4106383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000" dirty="0"/>
              <a:t>Gaye </a:t>
            </a:r>
            <a:r>
              <a:rPr lang="en-US" sz="6000" dirty="0" err="1" smtClean="0"/>
              <a:t>Cevikel</a:t>
            </a:r>
            <a:r>
              <a:rPr lang="en-US" sz="6000" spc="-135" dirty="0" smtClean="0"/>
              <a:t>-Council Member</a:t>
            </a:r>
            <a:endParaRPr sz="6000" dirty="0"/>
          </a:p>
          <a:p>
            <a:pPr marL="304800">
              <a:lnSpc>
                <a:spcPts val="3410"/>
              </a:lnSpc>
            </a:pPr>
            <a:r>
              <a:rPr lang="en-US" sz="2950" b="0" spc="114" dirty="0">
                <a:latin typeface="Myriad Pro"/>
                <a:cs typeface="Myriad Pro"/>
              </a:rPr>
              <a:t>India-Turkey Business Council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774844" y="4130676"/>
            <a:ext cx="11798284" cy="7201972"/>
          </a:xfrm>
          <a:prstGeom prst="rect">
            <a:avLst/>
          </a:prstGeom>
        </p:spPr>
        <p:txBody>
          <a:bodyPr vert="horz" wrap="square" lIns="0" tIns="0" rIns="0" bIns="0" rtlCol="0">
            <a:spAutoFit/>
          </a:bodyPr>
          <a:lstStyle/>
          <a:p>
            <a:r>
              <a:rPr lang="en-US" sz="2600" b="1" spc="25" dirty="0">
                <a:latin typeface="Garamond"/>
                <a:cs typeface="Garamond"/>
              </a:rPr>
              <a:t>Dynamic Turkish businesswoman Gaye </a:t>
            </a:r>
            <a:r>
              <a:rPr lang="en-US" sz="2600" b="1" spc="25" dirty="0" err="1">
                <a:latin typeface="Garamond"/>
                <a:cs typeface="Garamond"/>
              </a:rPr>
              <a:t>Cevikel</a:t>
            </a:r>
            <a:r>
              <a:rPr lang="en-US" sz="2600" b="1" spc="25" dirty="0">
                <a:latin typeface="Garamond"/>
                <a:cs typeface="Garamond"/>
              </a:rPr>
              <a:t> introduced contemporary design to her native country, fostered the nation’s design market and founded the first Turkish-based international luxury design company, GAIA&amp;GINO. She established GAIA&amp;GINO (a combination of her nickname, Gaia, and the name of her golden retriever, Gino) in 2004. GAIA&amp;GINO infuses handcrafts with contemporary sensibility by asking design luminaries such as Karim Rashid, Arik Levy, Andree Putman, Jaime </a:t>
            </a:r>
            <a:r>
              <a:rPr lang="en-US" sz="2600" b="1" spc="25" dirty="0" err="1">
                <a:latin typeface="Garamond"/>
                <a:cs typeface="Garamond"/>
              </a:rPr>
              <a:t>Hayon</a:t>
            </a:r>
            <a:r>
              <a:rPr lang="en-US" sz="2600" b="1" spc="25" dirty="0">
                <a:latin typeface="Garamond"/>
                <a:cs typeface="Garamond"/>
              </a:rPr>
              <a:t>, Constantin </a:t>
            </a:r>
            <a:r>
              <a:rPr lang="en-US" sz="2600" b="1" spc="25" dirty="0" err="1">
                <a:latin typeface="Garamond"/>
                <a:cs typeface="Garamond"/>
              </a:rPr>
              <a:t>Boym</a:t>
            </a:r>
            <a:r>
              <a:rPr lang="en-US" sz="2600" b="1" spc="25" dirty="0">
                <a:latin typeface="Garamond"/>
                <a:cs typeface="Garamond"/>
              </a:rPr>
              <a:t>, Christian </a:t>
            </a:r>
            <a:r>
              <a:rPr lang="en-US" sz="2600" b="1" spc="25" dirty="0" err="1">
                <a:latin typeface="Garamond"/>
                <a:cs typeface="Garamond"/>
              </a:rPr>
              <a:t>Ghion</a:t>
            </a:r>
            <a:r>
              <a:rPr lang="en-US" sz="2600" b="1" spc="25" dirty="0">
                <a:latin typeface="Garamond"/>
                <a:cs typeface="Garamond"/>
              </a:rPr>
              <a:t>, Harry Allen, Sebastian </a:t>
            </a:r>
            <a:r>
              <a:rPr lang="en-US" sz="2600" b="1" spc="25" dirty="0" err="1">
                <a:latin typeface="Garamond"/>
                <a:cs typeface="Garamond"/>
              </a:rPr>
              <a:t>Bergne</a:t>
            </a:r>
            <a:r>
              <a:rPr lang="en-US" sz="2600" b="1" spc="25" dirty="0">
                <a:latin typeface="Garamond"/>
                <a:cs typeface="Garamond"/>
              </a:rPr>
              <a:t>,  </a:t>
            </a:r>
            <a:r>
              <a:rPr lang="en-US" sz="2600" b="1" spc="25" dirty="0" err="1">
                <a:latin typeface="Garamond"/>
                <a:cs typeface="Garamond"/>
              </a:rPr>
              <a:t>Defne</a:t>
            </a:r>
            <a:r>
              <a:rPr lang="en-US" sz="2600" b="1" spc="25" dirty="0">
                <a:latin typeface="Garamond"/>
                <a:cs typeface="Garamond"/>
              </a:rPr>
              <a:t> </a:t>
            </a:r>
            <a:r>
              <a:rPr lang="en-US" sz="2600" b="1" spc="25" dirty="0" err="1">
                <a:latin typeface="Garamond"/>
                <a:cs typeface="Garamond"/>
              </a:rPr>
              <a:t>Koz</a:t>
            </a:r>
            <a:r>
              <a:rPr lang="en-US" sz="2600" b="1" spc="25" dirty="0">
                <a:latin typeface="Garamond"/>
                <a:cs typeface="Garamond"/>
              </a:rPr>
              <a:t>  </a:t>
            </a:r>
            <a:r>
              <a:rPr lang="en-US" sz="2600" b="1" spc="25" dirty="0" err="1">
                <a:latin typeface="Garamond"/>
                <a:cs typeface="Garamond"/>
              </a:rPr>
              <a:t>Nendo</a:t>
            </a:r>
            <a:r>
              <a:rPr lang="en-US" sz="2600" b="1" spc="25" dirty="0">
                <a:latin typeface="Garamond"/>
                <a:cs typeface="Garamond"/>
              </a:rPr>
              <a:t>, David </a:t>
            </a:r>
            <a:r>
              <a:rPr lang="en-US" sz="2600" b="1" spc="25" dirty="0" err="1">
                <a:latin typeface="Garamond"/>
                <a:cs typeface="Garamond"/>
              </a:rPr>
              <a:t>Adjaye</a:t>
            </a:r>
            <a:r>
              <a:rPr lang="en-US" sz="2600" b="1" spc="25" dirty="0">
                <a:latin typeface="Garamond"/>
                <a:cs typeface="Garamond"/>
              </a:rPr>
              <a:t>, Yves Behar, Noe </a:t>
            </a:r>
            <a:r>
              <a:rPr lang="en-US" sz="2600" b="1" spc="25" dirty="0" err="1">
                <a:latin typeface="Garamond"/>
                <a:cs typeface="Garamond"/>
              </a:rPr>
              <a:t>Duchaufour</a:t>
            </a:r>
            <a:r>
              <a:rPr lang="en-US" sz="2600" b="1" spc="25" dirty="0">
                <a:latin typeface="Garamond"/>
                <a:cs typeface="Garamond"/>
              </a:rPr>
              <a:t> Lawrence, Annette </a:t>
            </a:r>
            <a:r>
              <a:rPr lang="en-US" sz="2600" b="1" spc="25" dirty="0" err="1">
                <a:latin typeface="Garamond"/>
                <a:cs typeface="Garamond"/>
              </a:rPr>
              <a:t>Hinterwirth</a:t>
            </a:r>
            <a:r>
              <a:rPr lang="en-US" sz="2600" b="1" spc="25" dirty="0">
                <a:latin typeface="Garamond"/>
                <a:cs typeface="Garamond"/>
              </a:rPr>
              <a:t>, Brad </a:t>
            </a:r>
            <a:r>
              <a:rPr lang="en-US" sz="2600" b="1" spc="25" dirty="0" err="1">
                <a:latin typeface="Garamond"/>
                <a:cs typeface="Garamond"/>
              </a:rPr>
              <a:t>Ascalon</a:t>
            </a:r>
            <a:r>
              <a:rPr lang="en-US" sz="2600" b="1" spc="25" dirty="0">
                <a:latin typeface="Garamond"/>
                <a:cs typeface="Garamond"/>
              </a:rPr>
              <a:t>, Pearson Lloyd, </a:t>
            </a:r>
            <a:r>
              <a:rPr lang="en-US" sz="2600" b="1" spc="25" dirty="0" err="1">
                <a:latin typeface="Garamond"/>
                <a:cs typeface="Garamond"/>
              </a:rPr>
              <a:t>Juergen</a:t>
            </a:r>
            <a:r>
              <a:rPr lang="en-US" sz="2600" b="1" spc="25" dirty="0">
                <a:latin typeface="Garamond"/>
                <a:cs typeface="Garamond"/>
              </a:rPr>
              <a:t> Mayer and Christian Haas  to design innovative, witty and story telling products which typify the brand’s identity.  She acts as the creative director of GAIA&amp;GINO and deeply involved in the design direction and management , product development and strategic marketing of the brand. </a:t>
            </a:r>
          </a:p>
          <a:p>
            <a:r>
              <a:rPr lang="en-US" sz="2600" b="1" spc="25" dirty="0">
                <a:latin typeface="Garamond"/>
                <a:cs typeface="Garamond"/>
              </a:rPr>
              <a:t> </a:t>
            </a:r>
          </a:p>
          <a:p>
            <a:r>
              <a:rPr lang="en-US" sz="2600" b="1" spc="25" dirty="0">
                <a:latin typeface="Garamond"/>
                <a:cs typeface="Garamond"/>
              </a:rPr>
              <a:t>In 1996 </a:t>
            </a:r>
            <a:r>
              <a:rPr lang="en-US" sz="2600" b="1" spc="25" dirty="0" err="1">
                <a:latin typeface="Garamond"/>
                <a:cs typeface="Garamond"/>
              </a:rPr>
              <a:t>Cevikel</a:t>
            </a:r>
            <a:r>
              <a:rPr lang="en-US" sz="2600" b="1" spc="25" dirty="0">
                <a:latin typeface="Garamond"/>
                <a:cs typeface="Garamond"/>
              </a:rPr>
              <a:t> founded Decorum in Istanbul, the first store in Turkey to offer contemporary design. More than just a store, </a:t>
            </a:r>
            <a:r>
              <a:rPr lang="en-US" sz="2600" b="1" spc="25" dirty="0" err="1">
                <a:latin typeface="Garamond"/>
                <a:cs typeface="Garamond"/>
              </a:rPr>
              <a:t>Deoorum</a:t>
            </a:r>
            <a:r>
              <a:rPr lang="en-US" sz="2600" b="1" spc="25" dirty="0">
                <a:latin typeface="Garamond"/>
                <a:cs typeface="Garamond"/>
              </a:rPr>
              <a:t> also played an educational role, fostering the development of a contemporary design consciousness in the Turkish market. </a:t>
            </a: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12</a:t>
            </a:fld>
            <a:endParaRPr lang="en-US"/>
          </a:p>
        </p:txBody>
      </p:sp>
      <p:pic>
        <p:nvPicPr>
          <p:cNvPr id="9" name="Picture 8">
            <a:extLst>
              <a:ext uri="{FF2B5EF4-FFF2-40B4-BE49-F238E27FC236}">
                <a16:creationId xmlns="" xmlns:a16="http://schemas.microsoft.com/office/drawing/2014/main" id="{8530294C-BC40-0F29-DB33-019F2E60C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6805" y="4739945"/>
            <a:ext cx="4203651" cy="5839135"/>
          </a:xfrm>
          <a:prstGeom prst="rect">
            <a:avLst/>
          </a:prstGeom>
        </p:spPr>
      </p:pic>
    </p:spTree>
    <p:extLst>
      <p:ext uri="{BB962C8B-B14F-4D97-AF65-F5344CB8AC3E}">
        <p14:creationId xmlns:p14="http://schemas.microsoft.com/office/powerpoint/2010/main" val="2950944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000" dirty="0" err="1"/>
              <a:t>Yıldız</a:t>
            </a:r>
            <a:r>
              <a:rPr lang="en-US" sz="6000" dirty="0"/>
              <a:t> Bozkurt </a:t>
            </a:r>
            <a:r>
              <a:rPr lang="en-US" sz="6000" dirty="0" err="1" smtClean="0"/>
              <a:t>Özcan</a:t>
            </a:r>
            <a:r>
              <a:rPr lang="en-US" sz="6000" spc="-135" dirty="0" smtClean="0"/>
              <a:t>-Council Member</a:t>
            </a:r>
            <a:endParaRPr sz="6000" dirty="0"/>
          </a:p>
          <a:p>
            <a:pPr marL="304800">
              <a:lnSpc>
                <a:spcPts val="3410"/>
              </a:lnSpc>
            </a:pPr>
            <a:r>
              <a:rPr lang="en-US" sz="2950" b="0" spc="114" dirty="0">
                <a:latin typeface="Myriad Pro"/>
                <a:cs typeface="Myriad Pro"/>
              </a:rPr>
              <a:t>India-Turkey Business Council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774844" y="4130676"/>
            <a:ext cx="11798284" cy="6401753"/>
          </a:xfrm>
          <a:prstGeom prst="rect">
            <a:avLst/>
          </a:prstGeom>
        </p:spPr>
        <p:txBody>
          <a:bodyPr vert="horz" wrap="square" lIns="0" tIns="0" rIns="0" bIns="0" rtlCol="0">
            <a:spAutoFit/>
          </a:bodyPr>
          <a:lstStyle/>
          <a:p>
            <a:r>
              <a:rPr lang="en-US" sz="2600" b="1" spc="25" dirty="0" err="1">
                <a:latin typeface="Garamond"/>
                <a:cs typeface="Garamond"/>
              </a:rPr>
              <a:t>Yıldız</a:t>
            </a:r>
            <a:r>
              <a:rPr lang="en-US" sz="2600" b="1" spc="25" dirty="0">
                <a:latin typeface="Garamond"/>
                <a:cs typeface="Garamond"/>
              </a:rPr>
              <a:t> Bozkurt </a:t>
            </a:r>
            <a:r>
              <a:rPr lang="en-US" sz="2600" b="1" spc="25" dirty="0" err="1">
                <a:latin typeface="Garamond"/>
                <a:cs typeface="Garamond"/>
              </a:rPr>
              <a:t>Özcan</a:t>
            </a:r>
            <a:r>
              <a:rPr lang="en-US" sz="2600" b="1" spc="25" dirty="0">
                <a:latin typeface="Garamond"/>
                <a:cs typeface="Garamond"/>
              </a:rPr>
              <a:t>, who graduated from </a:t>
            </a:r>
            <a:r>
              <a:rPr lang="en-US" sz="2600" b="1" spc="25" dirty="0" err="1">
                <a:latin typeface="Garamond"/>
                <a:cs typeface="Garamond"/>
              </a:rPr>
              <a:t>Boğaziçi</a:t>
            </a:r>
            <a:r>
              <a:rPr lang="en-US" sz="2600" b="1" spc="25" dirty="0">
                <a:latin typeface="Garamond"/>
                <a:cs typeface="Garamond"/>
              </a:rPr>
              <a:t> University, Faculty of Economics and Administrative Sciences, Department of Business Administration with an honor degree, first started her career at </a:t>
            </a:r>
            <a:r>
              <a:rPr lang="en-US" sz="2600" b="1" spc="25" dirty="0" err="1">
                <a:latin typeface="Garamond"/>
                <a:cs typeface="Garamond"/>
              </a:rPr>
              <a:t>Akbank</a:t>
            </a:r>
            <a:r>
              <a:rPr lang="en-US" sz="2600" b="1" spc="25" dirty="0">
                <a:latin typeface="Garamond"/>
                <a:cs typeface="Garamond"/>
              </a:rPr>
              <a:t>, while continuing her career, she also completed the Banking Master's Program at Marmara University. </a:t>
            </a:r>
          </a:p>
          <a:p>
            <a:r>
              <a:rPr lang="en-US" sz="2600" b="1" spc="25" dirty="0">
                <a:latin typeface="Garamond"/>
                <a:cs typeface="Garamond"/>
              </a:rPr>
              <a:t>Later, while continuing her professional career in Corporate Banking at </a:t>
            </a:r>
            <a:r>
              <a:rPr lang="en-US" sz="2600" b="1" spc="25" dirty="0" err="1">
                <a:latin typeface="Garamond"/>
                <a:cs typeface="Garamond"/>
              </a:rPr>
              <a:t>Abn-Amro</a:t>
            </a:r>
            <a:r>
              <a:rPr lang="en-US" sz="2600" b="1" spc="25" dirty="0">
                <a:latin typeface="Garamond"/>
                <a:cs typeface="Garamond"/>
              </a:rPr>
              <a:t>, she applied to the graduate scholarship program sponsored by the British Government. She won this scholarship and went to England to pursue an academic career. She received her master’s degree in International Banking and Finance at Southampton University. After completing her master's program, she received a scholarship from City University London and continued her doctoral program, but she decided to quit her academic life and returned to Turkey. Returning to her banking career, she worked as Branch Manager at Interbank and later moved to </a:t>
            </a:r>
            <a:r>
              <a:rPr lang="en-US" sz="2600" b="1" spc="25" dirty="0" err="1">
                <a:latin typeface="Garamond"/>
                <a:cs typeface="Garamond"/>
              </a:rPr>
              <a:t>Akbank</a:t>
            </a:r>
            <a:r>
              <a:rPr lang="en-US" sz="2600" b="1" spc="25" dirty="0">
                <a:latin typeface="Garamond"/>
                <a:cs typeface="Garamond"/>
              </a:rPr>
              <a:t> Head Office as Group Manager to establish the Commercial Banking Department and was later appointed as the Department Head. Then she moved to ABN AMRO Bank again as an Executive Vice President to set up commercial banking department.</a:t>
            </a: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13</a:t>
            </a:fld>
            <a:endParaRPr lang="en-US"/>
          </a:p>
        </p:txBody>
      </p:sp>
      <p:pic>
        <p:nvPicPr>
          <p:cNvPr id="9" name="Picture 8">
            <a:extLst>
              <a:ext uri="{FF2B5EF4-FFF2-40B4-BE49-F238E27FC236}">
                <a16:creationId xmlns="" xmlns:a16="http://schemas.microsoft.com/office/drawing/2014/main" id="{8530294C-BC40-0F29-DB33-019F2E60C7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52450" y="4755184"/>
            <a:ext cx="4724400" cy="6003065"/>
          </a:xfrm>
          <a:prstGeom prst="rect">
            <a:avLst/>
          </a:prstGeom>
        </p:spPr>
      </p:pic>
    </p:spTree>
    <p:extLst>
      <p:ext uri="{BB962C8B-B14F-4D97-AF65-F5344CB8AC3E}">
        <p14:creationId xmlns:p14="http://schemas.microsoft.com/office/powerpoint/2010/main" val="585924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000" spc="25" dirty="0" err="1"/>
              <a:t>Devinder</a:t>
            </a:r>
            <a:r>
              <a:rPr lang="en-US" sz="6000" spc="25" dirty="0"/>
              <a:t> </a:t>
            </a:r>
            <a:r>
              <a:rPr lang="en-US" sz="6000" spc="25" smtClean="0"/>
              <a:t>Anand</a:t>
            </a:r>
            <a:r>
              <a:rPr lang="en-US" sz="6000" spc="-135" smtClean="0"/>
              <a:t>-Council </a:t>
            </a:r>
            <a:r>
              <a:rPr lang="en-US" sz="6000" spc="-135" dirty="0" smtClean="0"/>
              <a:t>Member</a:t>
            </a:r>
            <a:endParaRPr sz="6000" dirty="0"/>
          </a:p>
          <a:p>
            <a:pPr marL="304800">
              <a:lnSpc>
                <a:spcPts val="3410"/>
              </a:lnSpc>
            </a:pPr>
            <a:r>
              <a:rPr lang="en-US" sz="2950" b="0" spc="114" dirty="0">
                <a:latin typeface="Myriad Pro"/>
                <a:cs typeface="Myriad Pro"/>
              </a:rPr>
              <a:t>India-Turkey Business Council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774844" y="4130676"/>
            <a:ext cx="11798284" cy="2800767"/>
          </a:xfrm>
          <a:prstGeom prst="rect">
            <a:avLst/>
          </a:prstGeom>
        </p:spPr>
        <p:txBody>
          <a:bodyPr vert="horz" wrap="square" lIns="0" tIns="0" rIns="0" bIns="0" rtlCol="0">
            <a:spAutoFit/>
          </a:bodyPr>
          <a:lstStyle/>
          <a:p>
            <a:r>
              <a:rPr lang="en-US" sz="2600" b="1" spc="25" dirty="0" err="1">
                <a:latin typeface="Garamond"/>
                <a:cs typeface="Garamond"/>
              </a:rPr>
              <a:t>Devinder</a:t>
            </a:r>
            <a:r>
              <a:rPr lang="en-US" sz="2600" b="1" spc="25" dirty="0">
                <a:latin typeface="Garamond"/>
                <a:cs typeface="Garamond"/>
              </a:rPr>
              <a:t> </a:t>
            </a:r>
            <a:r>
              <a:rPr lang="en-US" sz="2600" b="1" spc="25" dirty="0" err="1">
                <a:latin typeface="Garamond"/>
                <a:cs typeface="Garamond"/>
              </a:rPr>
              <a:t>Anand</a:t>
            </a:r>
            <a:r>
              <a:rPr lang="en-US" sz="2600" b="1" spc="25" dirty="0">
                <a:latin typeface="Garamond"/>
                <a:cs typeface="Garamond"/>
              </a:rPr>
              <a:t>, 53, living in Goa, India.  After having dabbled in business for several years, I have moved on to Psycho- Spiritual Coaching adding the element of energy to it.  I know this to be a calling, as the satisfaction I derive in seeing the shift in people is unparalleled.  Over the years, I have mastered the art of transformation in people and places.  The result is a while lot of happier, healthier, emotionally balanced people scaling heights professionally and personally. </a:t>
            </a:r>
            <a:endParaRPr lang="en-US" sz="2600" b="1" spc="25"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14</a:t>
            </a:fld>
            <a:endParaRPr lang="en-US"/>
          </a:p>
        </p:txBody>
      </p:sp>
      <p:pic>
        <p:nvPicPr>
          <p:cNvPr id="9" name="Picture 8">
            <a:extLst>
              <a:ext uri="{FF2B5EF4-FFF2-40B4-BE49-F238E27FC236}">
                <a16:creationId xmlns="" xmlns:a16="http://schemas.microsoft.com/office/drawing/2014/main" id="{8530294C-BC40-0F29-DB33-019F2E60C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2450" y="4803966"/>
            <a:ext cx="4724400" cy="5905500"/>
          </a:xfrm>
          <a:prstGeom prst="rect">
            <a:avLst/>
          </a:prstGeom>
        </p:spPr>
      </p:pic>
    </p:spTree>
    <p:extLst>
      <p:ext uri="{BB962C8B-B14F-4D97-AF65-F5344CB8AC3E}">
        <p14:creationId xmlns:p14="http://schemas.microsoft.com/office/powerpoint/2010/main" val="2289025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p:cNvSpPr/>
          <p:nvPr/>
        </p:nvSpPr>
        <p:spPr>
          <a:xfrm>
            <a:off x="1136650" y="1670160"/>
            <a:ext cx="18211801" cy="9242315"/>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4" name="object 4"/>
          <p:cNvSpPr/>
          <p:nvPr/>
        </p:nvSpPr>
        <p:spPr>
          <a:xfrm>
            <a:off x="298378" y="1463675"/>
            <a:ext cx="11774805" cy="1948180"/>
          </a:xfrm>
          <a:custGeom>
            <a:avLst/>
            <a:gdLst/>
            <a:ahLst/>
            <a:cxnLst/>
            <a:rect l="l" t="t" r="r" b="b"/>
            <a:pathLst>
              <a:path w="11774805" h="1948180">
                <a:moveTo>
                  <a:pt x="11774384" y="1947584"/>
                </a:moveTo>
                <a:lnTo>
                  <a:pt x="0" y="1947584"/>
                </a:lnTo>
                <a:lnTo>
                  <a:pt x="0" y="0"/>
                </a:lnTo>
                <a:lnTo>
                  <a:pt x="11774384" y="0"/>
                </a:lnTo>
                <a:lnTo>
                  <a:pt x="11774384" y="1947584"/>
                </a:lnTo>
                <a:close/>
              </a:path>
            </a:pathLst>
          </a:custGeom>
          <a:solidFill>
            <a:schemeClr val="bg1">
              <a:lumMod val="75000"/>
            </a:schemeClr>
          </a:solidFill>
        </p:spPr>
        <p:txBody>
          <a:bodyPr wrap="square" lIns="0" tIns="0" rIns="0" bIns="0" rtlCol="0"/>
          <a:lstStyle/>
          <a:p>
            <a:endParaRPr/>
          </a:p>
        </p:txBody>
      </p:sp>
      <p:pic>
        <p:nvPicPr>
          <p:cNvPr id="1026" name="Picture 2" descr="29336F40-5B91-43C8-93AB-590225DBD1C4-L0-001"/>
          <p:cNvPicPr>
            <a:picLocks noChangeAspect="1" noChangeArrowheads="1"/>
          </p:cNvPicPr>
          <p:nvPr/>
        </p:nvPicPr>
        <p:blipFill rotWithShape="1">
          <a:blip r:embed="rId3">
            <a:extLst>
              <a:ext uri="{28A0092B-C50C-407E-A947-70E740481C1C}">
                <a14:useLocalDpi xmlns:a14="http://schemas.microsoft.com/office/drawing/2010/main" val="0"/>
              </a:ext>
            </a:extLst>
          </a:blip>
          <a:srcRect l="4228" r="3616" b="4299"/>
          <a:stretch/>
        </p:blipFill>
        <p:spPr bwMode="auto">
          <a:xfrm>
            <a:off x="8680450" y="3595858"/>
            <a:ext cx="8229600" cy="716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ject 2"/>
          <p:cNvSpPr txBox="1">
            <a:spLocks noGrp="1"/>
          </p:cNvSpPr>
          <p:nvPr>
            <p:ph sz="half" idx="2"/>
          </p:nvPr>
        </p:nvSpPr>
        <p:spPr>
          <a:xfrm>
            <a:off x="1898650" y="3935723"/>
            <a:ext cx="5562600" cy="6736460"/>
          </a:xfrm>
          <a:prstGeom prst="rect">
            <a:avLst/>
          </a:prstGeom>
        </p:spPr>
        <p:txBody>
          <a:bodyPr vert="horz" wrap="square" lIns="0" tIns="0" rIns="0" bIns="0" rtlCol="0">
            <a:spAutoFit/>
          </a:bodyPr>
          <a:lstStyle/>
          <a:p>
            <a:pPr marL="12700" marR="5080" algn="just">
              <a:lnSpc>
                <a:spcPct val="125899"/>
              </a:lnSpc>
            </a:pPr>
            <a:r>
              <a:rPr spc="30" dirty="0">
                <a:solidFill>
                  <a:schemeClr val="tx1"/>
                </a:solidFill>
              </a:rPr>
              <a:t>WI</a:t>
            </a:r>
            <a:r>
              <a:rPr spc="-10" dirty="0">
                <a:solidFill>
                  <a:schemeClr val="tx1"/>
                </a:solidFill>
              </a:rPr>
              <a:t>C</a:t>
            </a:r>
            <a:r>
              <a:rPr spc="-90" dirty="0">
                <a:solidFill>
                  <a:schemeClr val="tx1"/>
                </a:solidFill>
              </a:rPr>
              <a:t>CI</a:t>
            </a:r>
            <a:r>
              <a:rPr spc="-105" dirty="0">
                <a:solidFill>
                  <a:schemeClr val="tx1"/>
                </a:solidFill>
              </a:rPr>
              <a:t> </a:t>
            </a:r>
            <a:r>
              <a:rPr dirty="0">
                <a:solidFill>
                  <a:schemeClr val="tx1"/>
                </a:solidFill>
              </a:rPr>
              <a:t>is</a:t>
            </a:r>
            <a:r>
              <a:rPr spc="-105" dirty="0">
                <a:solidFill>
                  <a:schemeClr val="tx1"/>
                </a:solidFill>
              </a:rPr>
              <a:t> </a:t>
            </a:r>
            <a:r>
              <a:rPr spc="50" dirty="0">
                <a:solidFill>
                  <a:schemeClr val="tx1"/>
                </a:solidFill>
              </a:rPr>
              <a:t>supported</a:t>
            </a:r>
            <a:r>
              <a:rPr spc="-105" dirty="0">
                <a:solidFill>
                  <a:schemeClr val="tx1"/>
                </a:solidFill>
              </a:rPr>
              <a:t> </a:t>
            </a:r>
            <a:r>
              <a:rPr spc="-15" dirty="0">
                <a:solidFill>
                  <a:schemeClr val="tx1"/>
                </a:solidFill>
              </a:rPr>
              <a:t>b</a:t>
            </a:r>
            <a:r>
              <a:rPr spc="75" dirty="0">
                <a:solidFill>
                  <a:schemeClr val="tx1"/>
                </a:solidFill>
              </a:rPr>
              <a:t>y</a:t>
            </a:r>
            <a:r>
              <a:rPr spc="-105" dirty="0">
                <a:solidFill>
                  <a:schemeClr val="tx1"/>
                </a:solidFill>
              </a:rPr>
              <a:t> </a:t>
            </a:r>
            <a:r>
              <a:rPr spc="70" dirty="0">
                <a:solidFill>
                  <a:schemeClr val="tx1"/>
                </a:solidFill>
              </a:rPr>
              <a:t>the</a:t>
            </a:r>
            <a:r>
              <a:rPr spc="40" dirty="0">
                <a:solidFill>
                  <a:schemeClr val="tx1"/>
                </a:solidFill>
              </a:rPr>
              <a:t> </a:t>
            </a:r>
            <a:r>
              <a:rPr dirty="0">
                <a:solidFill>
                  <a:schemeClr val="tx1"/>
                </a:solidFill>
              </a:rPr>
              <a:t>mass</a:t>
            </a:r>
            <a:r>
              <a:rPr spc="-85" dirty="0">
                <a:solidFill>
                  <a:schemeClr val="tx1"/>
                </a:solidFill>
              </a:rPr>
              <a:t>i</a:t>
            </a:r>
            <a:r>
              <a:rPr spc="-15" dirty="0">
                <a:solidFill>
                  <a:schemeClr val="tx1"/>
                </a:solidFill>
              </a:rPr>
              <a:t>v</a:t>
            </a:r>
            <a:r>
              <a:rPr spc="35" dirty="0">
                <a:solidFill>
                  <a:schemeClr val="tx1"/>
                </a:solidFill>
              </a:rPr>
              <a:t>e</a:t>
            </a:r>
            <a:r>
              <a:rPr lang="en-US" spc="35" dirty="0">
                <a:solidFill>
                  <a:schemeClr val="tx1"/>
                </a:solidFill>
              </a:rPr>
              <a:t> global</a:t>
            </a:r>
            <a:r>
              <a:rPr spc="-105" dirty="0">
                <a:solidFill>
                  <a:schemeClr val="tx1"/>
                </a:solidFill>
              </a:rPr>
              <a:t> </a:t>
            </a:r>
            <a:r>
              <a:rPr spc="65" dirty="0">
                <a:solidFill>
                  <a:schemeClr val="tx1"/>
                </a:solidFill>
              </a:rPr>
              <a:t>networks</a:t>
            </a:r>
            <a:r>
              <a:rPr spc="-105" dirty="0">
                <a:solidFill>
                  <a:schemeClr val="tx1"/>
                </a:solidFill>
              </a:rPr>
              <a:t> </a:t>
            </a:r>
            <a:r>
              <a:rPr spc="75" dirty="0">
                <a:solidFill>
                  <a:schemeClr val="tx1"/>
                </a:solidFill>
              </a:rPr>
              <a:t>of</a:t>
            </a:r>
            <a:r>
              <a:rPr spc="45" dirty="0">
                <a:solidFill>
                  <a:schemeClr val="tx1"/>
                </a:solidFill>
              </a:rPr>
              <a:t> </a:t>
            </a:r>
            <a:r>
              <a:rPr spc="-90" dirty="0">
                <a:solidFill>
                  <a:schemeClr val="tx1"/>
                </a:solidFill>
              </a:rPr>
              <a:t>ALL</a:t>
            </a:r>
            <a:r>
              <a:rPr spc="-105" dirty="0">
                <a:solidFill>
                  <a:schemeClr val="tx1"/>
                </a:solidFill>
              </a:rPr>
              <a:t> </a:t>
            </a:r>
            <a:r>
              <a:rPr spc="-15" dirty="0">
                <a:solidFill>
                  <a:schemeClr val="tx1"/>
                </a:solidFill>
              </a:rPr>
              <a:t>Ladies</a:t>
            </a:r>
            <a:r>
              <a:rPr spc="-105" dirty="0">
                <a:solidFill>
                  <a:schemeClr val="tx1"/>
                </a:solidFill>
              </a:rPr>
              <a:t> </a:t>
            </a:r>
            <a:r>
              <a:rPr spc="-15" dirty="0">
                <a:solidFill>
                  <a:schemeClr val="tx1"/>
                </a:solidFill>
              </a:rPr>
              <a:t>League</a:t>
            </a:r>
            <a:r>
              <a:rPr spc="-105" dirty="0">
                <a:solidFill>
                  <a:schemeClr val="tx1"/>
                </a:solidFill>
              </a:rPr>
              <a:t> </a:t>
            </a:r>
            <a:r>
              <a:rPr spc="-120" dirty="0">
                <a:solidFill>
                  <a:schemeClr val="tx1"/>
                </a:solidFill>
              </a:rPr>
              <a:t>(ALL),</a:t>
            </a:r>
            <a:r>
              <a:rPr spc="-65" dirty="0">
                <a:solidFill>
                  <a:schemeClr val="tx1"/>
                </a:solidFill>
              </a:rPr>
              <a:t> </a:t>
            </a:r>
            <a:r>
              <a:rPr spc="85" dirty="0">
                <a:solidFill>
                  <a:schemeClr val="tx1"/>
                </a:solidFill>
              </a:rPr>
              <a:t>Women</a:t>
            </a:r>
            <a:r>
              <a:rPr spc="-105" dirty="0">
                <a:solidFill>
                  <a:schemeClr val="tx1"/>
                </a:solidFill>
              </a:rPr>
              <a:t> </a:t>
            </a:r>
            <a:r>
              <a:rPr spc="-175" dirty="0">
                <a:solidFill>
                  <a:schemeClr val="tx1"/>
                </a:solidFill>
              </a:rPr>
              <a:t>E</a:t>
            </a:r>
            <a:r>
              <a:rPr spc="-145" dirty="0">
                <a:solidFill>
                  <a:schemeClr val="tx1"/>
                </a:solidFill>
              </a:rPr>
              <a:t>c</a:t>
            </a:r>
            <a:r>
              <a:rPr spc="40" dirty="0">
                <a:solidFill>
                  <a:schemeClr val="tx1"/>
                </a:solidFill>
              </a:rPr>
              <a:t>onomic</a:t>
            </a:r>
            <a:r>
              <a:rPr spc="-105" dirty="0">
                <a:solidFill>
                  <a:schemeClr val="tx1"/>
                </a:solidFill>
              </a:rPr>
              <a:t> </a:t>
            </a:r>
            <a:r>
              <a:rPr spc="-285" dirty="0">
                <a:solidFill>
                  <a:schemeClr val="tx1"/>
                </a:solidFill>
              </a:rPr>
              <a:t>F</a:t>
            </a:r>
            <a:r>
              <a:rPr spc="75" dirty="0">
                <a:solidFill>
                  <a:schemeClr val="tx1"/>
                </a:solidFill>
              </a:rPr>
              <a:t>orum</a:t>
            </a:r>
            <a:r>
              <a:rPr spc="30" dirty="0">
                <a:solidFill>
                  <a:schemeClr val="tx1"/>
                </a:solidFill>
              </a:rPr>
              <a:t> </a:t>
            </a:r>
            <a:r>
              <a:rPr spc="-90" dirty="0">
                <a:solidFill>
                  <a:schemeClr val="tx1"/>
                </a:solidFill>
              </a:rPr>
              <a:t>(WEF),</a:t>
            </a:r>
            <a:r>
              <a:rPr spc="-105" dirty="0">
                <a:solidFill>
                  <a:schemeClr val="tx1"/>
                </a:solidFill>
              </a:rPr>
              <a:t> </a:t>
            </a:r>
            <a:r>
              <a:rPr spc="55" dirty="0">
                <a:solidFill>
                  <a:schemeClr val="tx1"/>
                </a:solidFill>
              </a:rPr>
              <a:t>and</a:t>
            </a:r>
            <a:r>
              <a:rPr spc="-105" dirty="0">
                <a:solidFill>
                  <a:schemeClr val="tx1"/>
                </a:solidFill>
              </a:rPr>
              <a:t> </a:t>
            </a:r>
            <a:r>
              <a:rPr spc="-150" dirty="0">
                <a:solidFill>
                  <a:schemeClr val="tx1"/>
                </a:solidFill>
              </a:rPr>
              <a:t>SHE</a:t>
            </a:r>
            <a:r>
              <a:rPr spc="-135" dirty="0">
                <a:solidFill>
                  <a:schemeClr val="tx1"/>
                </a:solidFill>
              </a:rPr>
              <a:t>c</a:t>
            </a:r>
            <a:r>
              <a:rPr spc="25" dirty="0">
                <a:solidFill>
                  <a:schemeClr val="tx1"/>
                </a:solidFill>
              </a:rPr>
              <a:t>onomy.</a:t>
            </a:r>
          </a:p>
          <a:p>
            <a:pPr algn="just">
              <a:lnSpc>
                <a:spcPct val="100000"/>
              </a:lnSpc>
              <a:spcBef>
                <a:spcPts val="40"/>
              </a:spcBef>
            </a:pPr>
            <a:endParaRPr sz="2950" dirty="0">
              <a:solidFill>
                <a:schemeClr val="tx1"/>
              </a:solidFill>
              <a:latin typeface="Times New Roman"/>
              <a:cs typeface="Times New Roman"/>
            </a:endParaRPr>
          </a:p>
          <a:p>
            <a:pPr marL="12700" marR="136525" algn="just">
              <a:lnSpc>
                <a:spcPct val="125899"/>
              </a:lnSpc>
            </a:pPr>
            <a:r>
              <a:rPr spc="-90" dirty="0">
                <a:solidFill>
                  <a:schemeClr val="tx1"/>
                </a:solidFill>
              </a:rPr>
              <a:t>ALL</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185" dirty="0">
                <a:solidFill>
                  <a:schemeClr val="tx1"/>
                </a:solidFill>
                <a:latin typeface="Garamond"/>
                <a:cs typeface="Garamond"/>
              </a:rPr>
              <a:t>a</a:t>
            </a:r>
            <a:r>
              <a:rPr b="0" spc="-105" dirty="0">
                <a:solidFill>
                  <a:schemeClr val="tx1"/>
                </a:solidFill>
                <a:latin typeface="Garamond"/>
                <a:cs typeface="Garamond"/>
              </a:rPr>
              <a:t> </a:t>
            </a:r>
            <a:r>
              <a:rPr b="0" spc="125" dirty="0">
                <a:solidFill>
                  <a:schemeClr val="tx1"/>
                </a:solidFill>
                <a:latin typeface="Garamond"/>
                <a:cs typeface="Garamond"/>
              </a:rPr>
              <a:t>m</a:t>
            </a:r>
            <a:r>
              <a:rPr b="0" spc="25" dirty="0">
                <a:solidFill>
                  <a:schemeClr val="tx1"/>
                </a:solidFill>
                <a:latin typeface="Garamond"/>
                <a:cs typeface="Garamond"/>
              </a:rPr>
              <a:t>o</a:t>
            </a:r>
            <a:r>
              <a:rPr b="0" spc="-60" dirty="0">
                <a:solidFill>
                  <a:schemeClr val="tx1"/>
                </a:solidFill>
                <a:latin typeface="Garamond"/>
                <a:cs typeface="Garamond"/>
              </a:rPr>
              <a:t>v</a:t>
            </a:r>
            <a:r>
              <a:rPr b="0" spc="140" dirty="0">
                <a:solidFill>
                  <a:schemeClr val="tx1"/>
                </a:solidFill>
                <a:latin typeface="Garamond"/>
                <a:cs typeface="Garamond"/>
              </a:rPr>
              <a:t>eme</a:t>
            </a:r>
            <a:r>
              <a:rPr b="0" spc="105" dirty="0">
                <a:solidFill>
                  <a:schemeClr val="tx1"/>
                </a:solidFill>
                <a:latin typeface="Garamond"/>
                <a:cs typeface="Garamond"/>
              </a:rPr>
              <a:t>n</a:t>
            </a:r>
            <a:r>
              <a:rPr b="0" spc="35" dirty="0">
                <a:solidFill>
                  <a:schemeClr val="tx1"/>
                </a:solidFill>
                <a:latin typeface="Garamond"/>
                <a:cs typeface="Garamond"/>
              </a:rPr>
              <a:t>t</a:t>
            </a:r>
            <a:r>
              <a:rPr b="0" spc="-105" dirty="0">
                <a:solidFill>
                  <a:schemeClr val="tx1"/>
                </a:solidFill>
                <a:latin typeface="Garamond"/>
                <a:cs typeface="Garamond"/>
              </a:rPr>
              <a:t> </a:t>
            </a:r>
            <a:r>
              <a:rPr b="0" spc="-15" dirty="0">
                <a:solidFill>
                  <a:schemeClr val="tx1"/>
                </a:solidFill>
                <a:latin typeface="Garamond"/>
                <a:cs typeface="Garamond"/>
              </a:rPr>
              <a:t>of</a:t>
            </a:r>
            <a:r>
              <a:rPr b="0" spc="-105" dirty="0">
                <a:solidFill>
                  <a:schemeClr val="tx1"/>
                </a:solidFill>
                <a:latin typeface="Garamond"/>
                <a:cs typeface="Garamond"/>
              </a:rPr>
              <a:t> </a:t>
            </a:r>
            <a:r>
              <a:rPr b="0" spc="85" dirty="0">
                <a:solidFill>
                  <a:schemeClr val="tx1"/>
                </a:solidFill>
                <a:latin typeface="Garamond"/>
                <a:cs typeface="Garamond"/>
              </a:rPr>
              <a:t>‘Sis</a:t>
            </a:r>
            <a:r>
              <a:rPr b="0" spc="45" dirty="0">
                <a:solidFill>
                  <a:schemeClr val="tx1"/>
                </a:solidFill>
                <a:latin typeface="Garamond"/>
                <a:cs typeface="Garamond"/>
              </a:rPr>
              <a:t>t</a:t>
            </a:r>
            <a:r>
              <a:rPr b="0" spc="145" dirty="0">
                <a:solidFill>
                  <a:schemeClr val="tx1"/>
                </a:solidFill>
                <a:latin typeface="Garamond"/>
                <a:cs typeface="Garamond"/>
              </a:rPr>
              <a:t>e</a:t>
            </a:r>
            <a:r>
              <a:rPr b="0" spc="70" dirty="0">
                <a:solidFill>
                  <a:schemeClr val="tx1"/>
                </a:solidFill>
                <a:latin typeface="Garamond"/>
                <a:cs typeface="Garamond"/>
              </a:rPr>
              <a:t>r</a:t>
            </a:r>
            <a:r>
              <a:rPr b="0" spc="55" dirty="0">
                <a:solidFill>
                  <a:schemeClr val="tx1"/>
                </a:solidFill>
                <a:latin typeface="Garamond"/>
                <a:cs typeface="Garamond"/>
              </a:rPr>
              <a:t>s</a:t>
            </a:r>
            <a:r>
              <a:rPr b="0" spc="40" dirty="0">
                <a:solidFill>
                  <a:schemeClr val="tx1"/>
                </a:solidFill>
                <a:latin typeface="Garamond"/>
                <a:cs typeface="Garamond"/>
              </a:rPr>
              <a:t> </a:t>
            </a:r>
            <a:r>
              <a:rPr b="0" spc="45" dirty="0">
                <a:solidFill>
                  <a:schemeClr val="tx1"/>
                </a:solidFill>
                <a:latin typeface="Garamond"/>
                <a:cs typeface="Garamond"/>
              </a:rPr>
              <a:t>B</a:t>
            </a:r>
            <a:r>
              <a:rPr b="0" spc="-25" dirty="0">
                <a:solidFill>
                  <a:schemeClr val="tx1"/>
                </a:solidFill>
                <a:latin typeface="Garamond"/>
                <a:cs typeface="Garamond"/>
              </a:rPr>
              <a:t>e</a:t>
            </a:r>
            <a:r>
              <a:rPr b="0" spc="120" dirty="0">
                <a:solidFill>
                  <a:schemeClr val="tx1"/>
                </a:solidFill>
                <a:latin typeface="Garamond"/>
                <a:cs typeface="Garamond"/>
              </a:rPr>
              <a:t>y</a:t>
            </a:r>
            <a:r>
              <a:rPr b="0" spc="95" dirty="0">
                <a:solidFill>
                  <a:schemeClr val="tx1"/>
                </a:solidFill>
                <a:latin typeface="Garamond"/>
                <a:cs typeface="Garamond"/>
              </a:rPr>
              <a:t>ond</a:t>
            </a:r>
            <a:r>
              <a:rPr b="0" spc="-105" dirty="0">
                <a:solidFill>
                  <a:schemeClr val="tx1"/>
                </a:solidFill>
                <a:latin typeface="Garamond"/>
                <a:cs typeface="Garamond"/>
              </a:rPr>
              <a:t> </a:t>
            </a:r>
            <a:r>
              <a:rPr b="0" spc="45" dirty="0">
                <a:solidFill>
                  <a:schemeClr val="tx1"/>
                </a:solidFill>
                <a:latin typeface="Garamond"/>
                <a:cs typeface="Garamond"/>
              </a:rPr>
              <a:t>Bo</a:t>
            </a:r>
            <a:r>
              <a:rPr b="0" spc="-45" dirty="0">
                <a:solidFill>
                  <a:schemeClr val="tx1"/>
                </a:solidFill>
                <a:latin typeface="Garamond"/>
                <a:cs typeface="Garamond"/>
              </a:rPr>
              <a:t>r</a:t>
            </a:r>
            <a:r>
              <a:rPr b="0" spc="145" dirty="0">
                <a:solidFill>
                  <a:schemeClr val="tx1"/>
                </a:solidFill>
                <a:latin typeface="Garamond"/>
                <a:cs typeface="Garamond"/>
              </a:rPr>
              <a:t>de</a:t>
            </a:r>
            <a:r>
              <a:rPr b="0" spc="60" dirty="0">
                <a:solidFill>
                  <a:schemeClr val="tx1"/>
                </a:solidFill>
                <a:latin typeface="Garamond"/>
                <a:cs typeface="Garamond"/>
              </a:rPr>
              <a:t>r</a:t>
            </a:r>
            <a:r>
              <a:rPr b="0" spc="20" dirty="0">
                <a:solidFill>
                  <a:schemeClr val="tx1"/>
                </a:solidFill>
                <a:latin typeface="Garamond"/>
                <a:cs typeface="Garamond"/>
              </a:rPr>
              <a:t>s.’</a:t>
            </a:r>
          </a:p>
          <a:p>
            <a:pPr marL="12700" marR="368935" algn="just">
              <a:lnSpc>
                <a:spcPct val="125899"/>
              </a:lnSpc>
            </a:pPr>
            <a:endParaRPr lang="en-US" spc="-40" dirty="0">
              <a:solidFill>
                <a:schemeClr val="tx1"/>
              </a:solidFill>
            </a:endParaRPr>
          </a:p>
          <a:p>
            <a:pPr marL="12700" marR="368935" algn="just">
              <a:lnSpc>
                <a:spcPct val="125899"/>
              </a:lnSpc>
            </a:pPr>
            <a:r>
              <a:rPr spc="-40" dirty="0">
                <a:solidFill>
                  <a:schemeClr val="tx1"/>
                </a:solidFill>
              </a:rPr>
              <a:t>WEF</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185" dirty="0">
                <a:solidFill>
                  <a:schemeClr val="tx1"/>
                </a:solidFill>
                <a:latin typeface="Garamond"/>
                <a:cs typeface="Garamond"/>
              </a:rPr>
              <a:t>a</a:t>
            </a:r>
            <a:r>
              <a:rPr b="0" spc="-105" dirty="0">
                <a:solidFill>
                  <a:schemeClr val="tx1"/>
                </a:solidFill>
                <a:latin typeface="Garamond"/>
                <a:cs typeface="Garamond"/>
              </a:rPr>
              <a:t> </a:t>
            </a:r>
            <a:r>
              <a:rPr b="0" spc="135" dirty="0">
                <a:solidFill>
                  <a:schemeClr val="tx1"/>
                </a:solidFill>
                <a:latin typeface="Garamond"/>
                <a:cs typeface="Garamond"/>
              </a:rPr>
              <a:t>pla</a:t>
            </a:r>
            <a:r>
              <a:rPr b="0" spc="60" dirty="0">
                <a:solidFill>
                  <a:schemeClr val="tx1"/>
                </a:solidFill>
                <a:latin typeface="Garamond"/>
                <a:cs typeface="Garamond"/>
              </a:rPr>
              <a:t>tform</a:t>
            </a:r>
            <a:r>
              <a:rPr b="0" spc="-105" dirty="0">
                <a:solidFill>
                  <a:schemeClr val="tx1"/>
                </a:solidFill>
                <a:latin typeface="Garamond"/>
                <a:cs typeface="Garamond"/>
              </a:rPr>
              <a:t> </a:t>
            </a:r>
            <a:r>
              <a:rPr b="0" spc="40" dirty="0">
                <a:solidFill>
                  <a:schemeClr val="tx1"/>
                </a:solidFill>
                <a:latin typeface="Garamond"/>
                <a:cs typeface="Garamond"/>
              </a:rPr>
              <a:t>for</a:t>
            </a:r>
            <a:r>
              <a:rPr b="0" spc="25" dirty="0">
                <a:solidFill>
                  <a:schemeClr val="tx1"/>
                </a:solidFill>
                <a:latin typeface="Garamond"/>
                <a:cs typeface="Garamond"/>
              </a:rPr>
              <a:t> </a:t>
            </a:r>
            <a:r>
              <a:rPr b="0" spc="85" dirty="0">
                <a:solidFill>
                  <a:schemeClr val="tx1"/>
                </a:solidFill>
                <a:latin typeface="Garamond"/>
                <a:cs typeface="Garamond"/>
              </a:rPr>
              <a:t>‘Business</a:t>
            </a:r>
            <a:r>
              <a:rPr b="0" spc="-105" dirty="0">
                <a:solidFill>
                  <a:schemeClr val="tx1"/>
                </a:solidFill>
                <a:latin typeface="Garamond"/>
                <a:cs typeface="Garamond"/>
              </a:rPr>
              <a:t> </a:t>
            </a:r>
            <a:r>
              <a:rPr b="0" spc="45" dirty="0">
                <a:solidFill>
                  <a:schemeClr val="tx1"/>
                </a:solidFill>
                <a:latin typeface="Garamond"/>
                <a:cs typeface="Garamond"/>
              </a:rPr>
              <a:t>B</a:t>
            </a:r>
            <a:r>
              <a:rPr b="0" spc="-25" dirty="0">
                <a:solidFill>
                  <a:schemeClr val="tx1"/>
                </a:solidFill>
                <a:latin typeface="Garamond"/>
                <a:cs typeface="Garamond"/>
              </a:rPr>
              <a:t>e</a:t>
            </a:r>
            <a:r>
              <a:rPr b="0" spc="120" dirty="0">
                <a:solidFill>
                  <a:schemeClr val="tx1"/>
                </a:solidFill>
                <a:latin typeface="Garamond"/>
                <a:cs typeface="Garamond"/>
              </a:rPr>
              <a:t>y</a:t>
            </a:r>
            <a:r>
              <a:rPr b="0" spc="95" dirty="0">
                <a:solidFill>
                  <a:schemeClr val="tx1"/>
                </a:solidFill>
                <a:latin typeface="Garamond"/>
                <a:cs typeface="Garamond"/>
              </a:rPr>
              <a:t>ond</a:t>
            </a:r>
            <a:r>
              <a:rPr b="0" spc="-105" dirty="0">
                <a:solidFill>
                  <a:schemeClr val="tx1"/>
                </a:solidFill>
                <a:latin typeface="Garamond"/>
                <a:cs typeface="Garamond"/>
              </a:rPr>
              <a:t> </a:t>
            </a:r>
            <a:r>
              <a:rPr b="0" spc="45" dirty="0">
                <a:solidFill>
                  <a:schemeClr val="tx1"/>
                </a:solidFill>
                <a:latin typeface="Garamond"/>
                <a:cs typeface="Garamond"/>
              </a:rPr>
              <a:t>Bo</a:t>
            </a:r>
            <a:r>
              <a:rPr b="0" spc="-45" dirty="0">
                <a:solidFill>
                  <a:schemeClr val="tx1"/>
                </a:solidFill>
                <a:latin typeface="Garamond"/>
                <a:cs typeface="Garamond"/>
              </a:rPr>
              <a:t>r</a:t>
            </a:r>
            <a:r>
              <a:rPr b="0" spc="145" dirty="0">
                <a:solidFill>
                  <a:schemeClr val="tx1"/>
                </a:solidFill>
                <a:latin typeface="Garamond"/>
                <a:cs typeface="Garamond"/>
              </a:rPr>
              <a:t>de</a:t>
            </a:r>
            <a:r>
              <a:rPr b="0" spc="60" dirty="0">
                <a:solidFill>
                  <a:schemeClr val="tx1"/>
                </a:solidFill>
                <a:latin typeface="Garamond"/>
                <a:cs typeface="Garamond"/>
              </a:rPr>
              <a:t>r</a:t>
            </a:r>
            <a:r>
              <a:rPr b="0" spc="20" dirty="0">
                <a:solidFill>
                  <a:schemeClr val="tx1"/>
                </a:solidFill>
                <a:latin typeface="Garamond"/>
                <a:cs typeface="Garamond"/>
              </a:rPr>
              <a:t>s.’ </a:t>
            </a:r>
            <a:r>
              <a:rPr spc="-150" dirty="0">
                <a:solidFill>
                  <a:schemeClr val="tx1"/>
                </a:solidFill>
              </a:rPr>
              <a:t>SHE</a:t>
            </a:r>
            <a:r>
              <a:rPr spc="-135" dirty="0">
                <a:solidFill>
                  <a:schemeClr val="tx1"/>
                </a:solidFill>
              </a:rPr>
              <a:t>c</a:t>
            </a:r>
            <a:r>
              <a:rPr spc="45" dirty="0">
                <a:solidFill>
                  <a:schemeClr val="tx1"/>
                </a:solidFill>
              </a:rPr>
              <a:t>onomy</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55" dirty="0">
                <a:solidFill>
                  <a:schemeClr val="tx1"/>
                </a:solidFill>
                <a:latin typeface="Garamond"/>
                <a:cs typeface="Garamond"/>
              </a:rPr>
              <a:t>e-</a:t>
            </a:r>
            <a:r>
              <a:rPr b="0" spc="35" dirty="0">
                <a:solidFill>
                  <a:schemeClr val="tx1"/>
                </a:solidFill>
                <a:latin typeface="Garamond"/>
                <a:cs typeface="Garamond"/>
              </a:rPr>
              <a:t>c</a:t>
            </a:r>
            <a:r>
              <a:rPr b="0" spc="130" dirty="0">
                <a:solidFill>
                  <a:schemeClr val="tx1"/>
                </a:solidFill>
                <a:latin typeface="Garamond"/>
                <a:cs typeface="Garamond"/>
              </a:rPr>
              <a:t>omme</a:t>
            </a:r>
            <a:r>
              <a:rPr b="0" dirty="0">
                <a:solidFill>
                  <a:schemeClr val="tx1"/>
                </a:solidFill>
                <a:latin typeface="Garamond"/>
                <a:cs typeface="Garamond"/>
              </a:rPr>
              <a:t>r</a:t>
            </a:r>
            <a:r>
              <a:rPr b="0" spc="25" dirty="0">
                <a:solidFill>
                  <a:schemeClr val="tx1"/>
                </a:solidFill>
                <a:latin typeface="Garamond"/>
                <a:cs typeface="Garamond"/>
              </a:rPr>
              <a:t>c</a:t>
            </a:r>
            <a:r>
              <a:rPr b="0" spc="135" dirty="0">
                <a:solidFill>
                  <a:schemeClr val="tx1"/>
                </a:solidFill>
                <a:latin typeface="Garamond"/>
                <a:cs typeface="Garamond"/>
              </a:rPr>
              <a:t>e</a:t>
            </a:r>
            <a:r>
              <a:rPr b="0" spc="80" dirty="0">
                <a:solidFill>
                  <a:schemeClr val="tx1"/>
                </a:solidFill>
                <a:latin typeface="Garamond"/>
                <a:cs typeface="Garamond"/>
              </a:rPr>
              <a:t> </a:t>
            </a:r>
            <a:r>
              <a:rPr b="0" spc="40" dirty="0">
                <a:solidFill>
                  <a:schemeClr val="tx1"/>
                </a:solidFill>
                <a:latin typeface="Garamond"/>
                <a:cs typeface="Garamond"/>
              </a:rPr>
              <a:t>for</a:t>
            </a:r>
            <a:r>
              <a:rPr b="0" spc="-105" dirty="0">
                <a:solidFill>
                  <a:schemeClr val="tx1"/>
                </a:solidFill>
                <a:latin typeface="Garamond"/>
                <a:cs typeface="Garamond"/>
              </a:rPr>
              <a:t> </a:t>
            </a:r>
            <a:r>
              <a:rPr b="0" spc="90" dirty="0">
                <a:solidFill>
                  <a:schemeClr val="tx1"/>
                </a:solidFill>
                <a:latin typeface="Garamond"/>
                <a:cs typeface="Garamond"/>
              </a:rPr>
              <a:t>w</a:t>
            </a:r>
            <a:r>
              <a:rPr b="0" spc="114" dirty="0">
                <a:solidFill>
                  <a:schemeClr val="tx1"/>
                </a:solidFill>
                <a:latin typeface="Garamond"/>
                <a:cs typeface="Garamond"/>
              </a:rPr>
              <a:t>omen</a:t>
            </a:r>
            <a:r>
              <a:rPr b="0" spc="-105" dirty="0">
                <a:solidFill>
                  <a:schemeClr val="tx1"/>
                </a:solidFill>
                <a:latin typeface="Garamond"/>
                <a:cs typeface="Garamond"/>
              </a:rPr>
              <a:t> </a:t>
            </a:r>
            <a:r>
              <a:rPr b="0" spc="90" dirty="0">
                <a:solidFill>
                  <a:schemeClr val="tx1"/>
                </a:solidFill>
                <a:latin typeface="Garamond"/>
                <a:cs typeface="Garamond"/>
              </a:rPr>
              <a:t>w</a:t>
            </a:r>
            <a:r>
              <a:rPr b="0" spc="125" dirty="0">
                <a:solidFill>
                  <a:schemeClr val="tx1"/>
                </a:solidFill>
                <a:latin typeface="Garamond"/>
                <a:cs typeface="Garamond"/>
              </a:rPr>
              <a:t>orldwide</a:t>
            </a:r>
            <a:r>
              <a:rPr b="0" spc="-105" dirty="0">
                <a:solidFill>
                  <a:schemeClr val="tx1"/>
                </a:solidFill>
                <a:latin typeface="Garamond"/>
                <a:cs typeface="Garamond"/>
              </a:rPr>
              <a:t> </a:t>
            </a:r>
            <a:r>
              <a:rPr b="0" spc="135" dirty="0">
                <a:solidFill>
                  <a:schemeClr val="tx1"/>
                </a:solidFill>
                <a:latin typeface="Garamond"/>
                <a:cs typeface="Garamond"/>
              </a:rPr>
              <a:t>in</a:t>
            </a:r>
            <a:r>
              <a:rPr b="0" spc="90" dirty="0">
                <a:solidFill>
                  <a:schemeClr val="tx1"/>
                </a:solidFill>
                <a:latin typeface="Garamond"/>
                <a:cs typeface="Garamond"/>
              </a:rPr>
              <a:t> </a:t>
            </a:r>
            <a:r>
              <a:rPr b="0" spc="10" dirty="0">
                <a:solidFill>
                  <a:schemeClr val="tx1"/>
                </a:solidFill>
                <a:latin typeface="Garamond"/>
                <a:cs typeface="Garamond"/>
              </a:rPr>
              <a:t>Goods</a:t>
            </a:r>
            <a:r>
              <a:rPr b="0" spc="-105" dirty="0">
                <a:solidFill>
                  <a:schemeClr val="tx1"/>
                </a:solidFill>
                <a:latin typeface="Garamond"/>
                <a:cs typeface="Garamond"/>
              </a:rPr>
              <a:t> </a:t>
            </a:r>
            <a:r>
              <a:rPr b="0" spc="-60" dirty="0">
                <a:solidFill>
                  <a:schemeClr val="tx1"/>
                </a:solidFill>
                <a:latin typeface="Garamond"/>
                <a:cs typeface="Garamond"/>
              </a:rPr>
              <a:t>&amp;</a:t>
            </a:r>
            <a:r>
              <a:rPr b="0" spc="-105" dirty="0">
                <a:solidFill>
                  <a:schemeClr val="tx1"/>
                </a:solidFill>
                <a:latin typeface="Garamond"/>
                <a:cs typeface="Garamond"/>
              </a:rPr>
              <a:t> </a:t>
            </a:r>
            <a:r>
              <a:rPr b="0" spc="100" dirty="0">
                <a:solidFill>
                  <a:schemeClr val="tx1"/>
                </a:solidFill>
                <a:latin typeface="Garamond"/>
                <a:cs typeface="Garamond"/>
              </a:rPr>
              <a:t>Servi</a:t>
            </a:r>
            <a:r>
              <a:rPr b="0" spc="80" dirty="0">
                <a:solidFill>
                  <a:schemeClr val="tx1"/>
                </a:solidFill>
                <a:latin typeface="Garamond"/>
                <a:cs typeface="Garamond"/>
              </a:rPr>
              <a:t>c</a:t>
            </a:r>
            <a:r>
              <a:rPr b="0" spc="60" dirty="0">
                <a:solidFill>
                  <a:schemeClr val="tx1"/>
                </a:solidFill>
                <a:latin typeface="Garamond"/>
                <a:cs typeface="Garamond"/>
              </a:rPr>
              <a:t>es</a:t>
            </a:r>
            <a:r>
              <a:rPr lang="en-US" b="0" spc="60" dirty="0">
                <a:solidFill>
                  <a:schemeClr val="tx1"/>
                </a:solidFill>
                <a:latin typeface="Garamond"/>
                <a:cs typeface="Garamond"/>
              </a:rPr>
              <a:t> for ‘Commerce </a:t>
            </a:r>
            <a:r>
              <a:rPr lang="en-US" b="0" spc="60" dirty="0">
                <a:solidFill>
                  <a:schemeClr val="tx1"/>
                </a:solidFill>
              </a:rPr>
              <a:t>B</a:t>
            </a:r>
            <a:r>
              <a:rPr lang="en-US" b="0" spc="60" dirty="0">
                <a:solidFill>
                  <a:schemeClr val="tx1"/>
                </a:solidFill>
                <a:latin typeface="Garamond"/>
                <a:cs typeface="Garamond"/>
              </a:rPr>
              <a:t>eyond </a:t>
            </a:r>
            <a:r>
              <a:rPr lang="en-US" b="0" spc="60" dirty="0">
                <a:solidFill>
                  <a:schemeClr val="tx1"/>
                </a:solidFill>
              </a:rPr>
              <a:t>B</a:t>
            </a:r>
            <a:r>
              <a:rPr lang="en-US" b="0" spc="60" dirty="0">
                <a:solidFill>
                  <a:schemeClr val="tx1"/>
                </a:solidFill>
                <a:latin typeface="Garamond"/>
                <a:cs typeface="Garamond"/>
              </a:rPr>
              <a:t>orders’</a:t>
            </a:r>
            <a:endParaRPr b="0" spc="60" dirty="0">
              <a:solidFill>
                <a:schemeClr val="tx1"/>
              </a:solidFill>
              <a:latin typeface="Garamond"/>
              <a:cs typeface="Garamond"/>
            </a:endParaRPr>
          </a:p>
        </p:txBody>
      </p:sp>
      <p:sp>
        <p:nvSpPr>
          <p:cNvPr id="5" name="object 5"/>
          <p:cNvSpPr txBox="1">
            <a:spLocks noGrp="1"/>
          </p:cNvSpPr>
          <p:nvPr>
            <p:ph type="title"/>
          </p:nvPr>
        </p:nvSpPr>
        <p:spPr>
          <a:xfrm>
            <a:off x="1381085" y="1670160"/>
            <a:ext cx="17341928" cy="2780029"/>
          </a:xfrm>
          <a:prstGeom prst="rect">
            <a:avLst/>
          </a:prstGeom>
        </p:spPr>
        <p:txBody>
          <a:bodyPr vert="horz" wrap="square" lIns="0" tIns="227493" rIns="0" bIns="0" rtlCol="0">
            <a:spAutoFit/>
          </a:bodyPr>
          <a:lstStyle/>
          <a:p>
            <a:pPr marL="513715">
              <a:lnSpc>
                <a:spcPct val="100000"/>
              </a:lnSpc>
            </a:pPr>
            <a:r>
              <a:rPr spc="780" dirty="0"/>
              <a:t>S</a:t>
            </a:r>
            <a:r>
              <a:rPr spc="480" dirty="0"/>
              <a:t>U</a:t>
            </a:r>
            <a:r>
              <a:rPr spc="265" dirty="0"/>
              <a:t>PP</a:t>
            </a:r>
            <a:r>
              <a:rPr spc="110" dirty="0"/>
              <a:t>O</a:t>
            </a:r>
            <a:r>
              <a:rPr spc="-114" dirty="0"/>
              <a:t>R</a:t>
            </a:r>
            <a:r>
              <a:rPr spc="295" dirty="0"/>
              <a:t>T</a:t>
            </a:r>
            <a:r>
              <a:rPr spc="-430" dirty="0"/>
              <a:t>E</a:t>
            </a:r>
            <a:r>
              <a:rPr spc="-220" dirty="0"/>
              <a:t>D</a:t>
            </a:r>
            <a:r>
              <a:rPr spc="735" dirty="0"/>
              <a:t> </a:t>
            </a:r>
            <a:r>
              <a:rPr spc="-430" dirty="0"/>
              <a:t>B</a:t>
            </a:r>
            <a:r>
              <a:rPr spc="-305" dirty="0"/>
              <a:t>Y</a:t>
            </a:r>
          </a:p>
        </p:txBody>
      </p:sp>
      <p:sp>
        <p:nvSpPr>
          <p:cNvPr id="12"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0" name="Slide Number Placeholder 9"/>
          <p:cNvSpPr>
            <a:spLocks noGrp="1"/>
          </p:cNvSpPr>
          <p:nvPr>
            <p:ph type="sldNum" sz="quarter" idx="7"/>
          </p:nvPr>
        </p:nvSpPr>
        <p:spPr/>
        <p:txBody>
          <a:bodyPr/>
          <a:lstStyle/>
          <a:p>
            <a:fld id="{B6F15528-21DE-4FAA-801E-634DDDAF4B2B}"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print">
            <a:alphaModFix amt="50000"/>
          </a:blip>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13" y="-669925"/>
            <a:ext cx="4013137" cy="2885765"/>
          </a:xfrm>
          <a:prstGeom prst="rect">
            <a:avLst/>
          </a:prstGeom>
        </p:spPr>
      </p:pic>
      <p:sp>
        <p:nvSpPr>
          <p:cNvPr id="20" name="object 5"/>
          <p:cNvSpPr txBox="1">
            <a:spLocks noGrp="1"/>
          </p:cNvSpPr>
          <p:nvPr>
            <p:ph type="title"/>
          </p:nvPr>
        </p:nvSpPr>
        <p:spPr>
          <a:xfrm>
            <a:off x="5937250" y="-212725"/>
            <a:ext cx="14289333" cy="1550589"/>
          </a:xfrm>
          <a:prstGeom prst="rect">
            <a:avLst/>
          </a:prstGeom>
        </p:spPr>
        <p:txBody>
          <a:bodyPr vert="horz" wrap="square" lIns="0" tIns="227493" rIns="0" bIns="0" rtlCol="0">
            <a:spAutoFit/>
          </a:bodyPr>
          <a:lstStyle/>
          <a:p>
            <a:pPr marL="12700">
              <a:lnSpc>
                <a:spcPts val="10325"/>
              </a:lnSpc>
            </a:pPr>
            <a:r>
              <a:rPr lang="en-US" sz="6600" spc="220" dirty="0">
                <a:solidFill>
                  <a:srgbClr val="CC0099"/>
                </a:solidFill>
              </a:rPr>
              <a:t> C</a:t>
            </a:r>
            <a:r>
              <a:rPr lang="en-US" sz="6600" spc="-120" dirty="0">
                <a:solidFill>
                  <a:srgbClr val="CC0099"/>
                </a:solidFill>
              </a:rPr>
              <a:t>O</a:t>
            </a:r>
            <a:r>
              <a:rPr lang="en-US" sz="6600" spc="480" dirty="0">
                <a:solidFill>
                  <a:srgbClr val="CC0099"/>
                </a:solidFill>
              </a:rPr>
              <a:t>U</a:t>
            </a:r>
            <a:r>
              <a:rPr lang="en-US" sz="6600" spc="-540" dirty="0">
                <a:solidFill>
                  <a:srgbClr val="CC0099"/>
                </a:solidFill>
              </a:rPr>
              <a:t>N</a:t>
            </a:r>
            <a:r>
              <a:rPr lang="en-US" sz="6600" spc="295" dirty="0">
                <a:solidFill>
                  <a:srgbClr val="CC0099"/>
                </a:solidFill>
              </a:rPr>
              <a:t>T</a:t>
            </a:r>
            <a:r>
              <a:rPr lang="en-US" sz="6600" spc="484" dirty="0">
                <a:solidFill>
                  <a:srgbClr val="CC0099"/>
                </a:solidFill>
              </a:rPr>
              <a:t>R</a:t>
            </a:r>
            <a:r>
              <a:rPr lang="en-US" sz="6600" spc="110" dirty="0">
                <a:solidFill>
                  <a:srgbClr val="CC0099"/>
                </a:solidFill>
              </a:rPr>
              <a:t>I</a:t>
            </a:r>
            <a:r>
              <a:rPr lang="en-US" sz="6600" spc="-430" dirty="0">
                <a:solidFill>
                  <a:srgbClr val="CC0099"/>
                </a:solidFill>
              </a:rPr>
              <a:t>E</a:t>
            </a:r>
            <a:r>
              <a:rPr lang="en-US" sz="6600" spc="229" dirty="0">
                <a:solidFill>
                  <a:srgbClr val="CC0099"/>
                </a:solidFill>
              </a:rPr>
              <a:t>S      REPRESENTED</a:t>
            </a:r>
            <a:r>
              <a:rPr lang="en-US" sz="6600" dirty="0">
                <a:solidFill>
                  <a:srgbClr val="CC0099"/>
                </a:solidFill>
              </a:rPr>
              <a:t> </a:t>
            </a:r>
          </a:p>
        </p:txBody>
      </p:sp>
      <p:sp>
        <p:nvSpPr>
          <p:cNvPr id="21" name="object 3"/>
          <p:cNvSpPr/>
          <p:nvPr/>
        </p:nvSpPr>
        <p:spPr>
          <a:xfrm>
            <a:off x="374650" y="7483475"/>
            <a:ext cx="19278600" cy="358140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22" name="object 2"/>
          <p:cNvSpPr txBox="1">
            <a:spLocks/>
          </p:cNvSpPr>
          <p:nvPr/>
        </p:nvSpPr>
        <p:spPr>
          <a:xfrm>
            <a:off x="603250" y="7635875"/>
            <a:ext cx="18745200" cy="3231654"/>
          </a:xfrm>
          <a:prstGeom prst="rect">
            <a:avLst/>
          </a:prstGeom>
        </p:spPr>
        <p:txBody>
          <a:bodyPr vert="horz" wrap="square" lIns="0" tIns="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3000" kern="0" dirty="0">
                <a:solidFill>
                  <a:schemeClr val="tx1"/>
                </a:solidFill>
                <a:latin typeface="Times New Roman" panose="02020603050405020304" pitchFamily="18" charset="0"/>
                <a:cs typeface="Times New Roman" panose="02020603050405020304" pitchFamily="18" charset="0"/>
              </a:rPr>
              <a:t>Albania, Angola, Armenia, Argentina, Australia, Azerbaijan, Bangladesh, Brazil, Burundi, Cameroon, Canada, Chad, China, Costa Rica, Croatia, Cyprus, Czech Republic, Colombia, Ecuador, Egypt, Ghana, Germany, Greece, Guatemala, Hong Kong, Hungary, India, Italy, Israel, Ireland, Japan, Kazakhstan, Kenya, Kyrgyzstan, Lesotho, Luxembourg, Malawi, Malaysia, Mexico, Moldova, Monaco, Montenegro, Morocco, Mozambique, Malta, Netherlands, Nigeria, Nepal, New Zealand, North Macedonia, Norway, Paraguay, Portugal, Peru, Puerto Rico, Philippines, Qatar, Romania, Russia, Rwanda, Serbia, Singapore, Slovenia, Spain, South Africa, South Korea, Suriname, Sweden, Switzerland, Syria, Tunisia, Turkey, Uganda, Ukraine, UK, Uruguay, Venezuela, Vietnam, Virgin Islands (US), UAE, USA, Uzbekistan, Zimbabwe.</a:t>
            </a:r>
          </a:p>
        </p:txBody>
      </p:sp>
      <p:sp>
        <p:nvSpPr>
          <p:cNvPr id="7" name="Slide Number Placeholder 6"/>
          <p:cNvSpPr>
            <a:spLocks noGrp="1"/>
          </p:cNvSpPr>
          <p:nvPr>
            <p:ph type="sldNum" sz="quarter" idx="7"/>
          </p:nvPr>
        </p:nvSpPr>
        <p:spPr/>
        <p:txBody>
          <a:bodyPr/>
          <a:lstStyle/>
          <a:p>
            <a:fld id="{B6F15528-21DE-4FAA-801E-634DDDAF4B2B}" type="slidenum">
              <a:rPr lang="en-US" smtClean="0"/>
              <a:t>16</a:t>
            </a:fld>
            <a:endParaRPr lang="en-US"/>
          </a:p>
        </p:txBody>
      </p:sp>
    </p:spTree>
    <p:extLst>
      <p:ext uri="{BB962C8B-B14F-4D97-AF65-F5344CB8AC3E}">
        <p14:creationId xmlns:p14="http://schemas.microsoft.com/office/powerpoint/2010/main" val="3158591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18111" y="6778473"/>
            <a:ext cx="4803140" cy="203835"/>
          </a:xfrm>
          <a:prstGeom prst="rect">
            <a:avLst/>
          </a:prstGeom>
        </p:spPr>
        <p:txBody>
          <a:bodyPr vert="horz" wrap="square" lIns="0" tIns="0" rIns="0" bIns="0" rtlCol="0">
            <a:spAutoFit/>
          </a:bodyPr>
          <a:lstStyle/>
          <a:p>
            <a:pPr marL="12700">
              <a:lnSpc>
                <a:spcPct val="100000"/>
              </a:lnSpc>
            </a:pPr>
            <a:r>
              <a:rPr sz="1400" spc="10" dirty="0">
                <a:solidFill>
                  <a:srgbClr val="DD8EA8"/>
                </a:solidFill>
                <a:latin typeface="Arial"/>
                <a:cs typeface="Arial"/>
              </a:rPr>
              <a:t>W</a:t>
            </a:r>
            <a:r>
              <a:rPr sz="1400" spc="40" dirty="0">
                <a:solidFill>
                  <a:srgbClr val="DD8EA8"/>
                </a:solidFill>
                <a:latin typeface="Arial"/>
                <a:cs typeface="Arial"/>
              </a:rPr>
              <a:t>O</a:t>
            </a:r>
            <a:r>
              <a:rPr sz="1400" spc="-85" dirty="0">
                <a:solidFill>
                  <a:srgbClr val="DD8EA8"/>
                </a:solidFill>
                <a:latin typeface="Arial"/>
                <a:cs typeface="Arial"/>
              </a:rPr>
              <a:t>ME</a:t>
            </a:r>
            <a:r>
              <a:rPr sz="1400" spc="-165" dirty="0">
                <a:solidFill>
                  <a:srgbClr val="DD8EA8"/>
                </a:solidFill>
                <a:latin typeface="Arial"/>
                <a:cs typeface="Arial"/>
              </a:rPr>
              <a:t>N</a:t>
            </a:r>
            <a:r>
              <a:rPr sz="1400" spc="25" dirty="0">
                <a:solidFill>
                  <a:srgbClr val="DD8EA8"/>
                </a:solidFill>
                <a:latin typeface="Arial"/>
                <a:cs typeface="Arial"/>
              </a:rPr>
              <a:t>'</a:t>
            </a:r>
            <a:r>
              <a:rPr sz="1400" spc="-200" dirty="0">
                <a:solidFill>
                  <a:srgbClr val="DD8EA8"/>
                </a:solidFill>
                <a:latin typeface="Arial"/>
                <a:cs typeface="Arial"/>
              </a:rPr>
              <a:t>S</a:t>
            </a:r>
            <a:r>
              <a:rPr sz="1400" spc="-10" dirty="0">
                <a:solidFill>
                  <a:srgbClr val="DD8EA8"/>
                </a:solidFill>
                <a:latin typeface="Arial"/>
                <a:cs typeface="Arial"/>
              </a:rPr>
              <a:t> </a:t>
            </a:r>
            <a:r>
              <a:rPr sz="1400" spc="80" dirty="0">
                <a:solidFill>
                  <a:srgbClr val="DD8EA8"/>
                </a:solidFill>
                <a:latin typeface="Arial"/>
                <a:cs typeface="Arial"/>
              </a:rPr>
              <a:t>I</a:t>
            </a:r>
            <a:r>
              <a:rPr sz="1400" spc="-95" dirty="0">
                <a:solidFill>
                  <a:srgbClr val="DD8EA8"/>
                </a:solidFill>
                <a:latin typeface="Arial"/>
                <a:cs typeface="Arial"/>
              </a:rPr>
              <a:t>N</a:t>
            </a:r>
            <a:r>
              <a:rPr sz="1400" spc="-160" dirty="0">
                <a:solidFill>
                  <a:srgbClr val="DD8EA8"/>
                </a:solidFill>
                <a:latin typeface="Arial"/>
                <a:cs typeface="Arial"/>
              </a:rPr>
              <a:t>D</a:t>
            </a:r>
            <a:r>
              <a:rPr sz="1400" spc="80" dirty="0">
                <a:solidFill>
                  <a:srgbClr val="DD8EA8"/>
                </a:solidFill>
                <a:latin typeface="Arial"/>
                <a:cs typeface="Arial"/>
              </a:rPr>
              <a:t>I</a:t>
            </a:r>
            <a:r>
              <a:rPr sz="1400" spc="-110" dirty="0">
                <a:solidFill>
                  <a:srgbClr val="DD8EA8"/>
                </a:solidFill>
                <a:latin typeface="Arial"/>
                <a:cs typeface="Arial"/>
              </a:rPr>
              <a:t>AN</a:t>
            </a:r>
            <a:r>
              <a:rPr sz="1400" spc="-50" dirty="0">
                <a:solidFill>
                  <a:srgbClr val="DD8EA8"/>
                </a:solidFill>
                <a:latin typeface="Arial"/>
                <a:cs typeface="Arial"/>
              </a:rPr>
              <a:t> </a:t>
            </a:r>
            <a:r>
              <a:rPr sz="1400" spc="-110" dirty="0">
                <a:solidFill>
                  <a:srgbClr val="DD8EA8"/>
                </a:solidFill>
                <a:latin typeface="Arial"/>
                <a:cs typeface="Arial"/>
              </a:rPr>
              <a:t>CHAMBER</a:t>
            </a:r>
            <a:r>
              <a:rPr sz="1400" spc="75" dirty="0">
                <a:solidFill>
                  <a:srgbClr val="DD8EA8"/>
                </a:solidFill>
                <a:latin typeface="Arial"/>
                <a:cs typeface="Arial"/>
              </a:rPr>
              <a:t> </a:t>
            </a:r>
            <a:r>
              <a:rPr sz="1400" spc="-35" dirty="0">
                <a:solidFill>
                  <a:srgbClr val="DD8EA8"/>
                </a:solidFill>
                <a:latin typeface="Arial"/>
                <a:cs typeface="Arial"/>
              </a:rPr>
              <a:t>O</a:t>
            </a:r>
            <a:r>
              <a:rPr sz="1400" spc="-60" dirty="0">
                <a:solidFill>
                  <a:srgbClr val="DD8EA8"/>
                </a:solidFill>
                <a:latin typeface="Arial"/>
                <a:cs typeface="Arial"/>
              </a:rPr>
              <a:t>F</a:t>
            </a:r>
            <a:r>
              <a:rPr sz="1400" spc="-130" dirty="0">
                <a:solidFill>
                  <a:srgbClr val="DD8EA8"/>
                </a:solidFill>
                <a:latin typeface="Arial"/>
                <a:cs typeface="Arial"/>
              </a:rPr>
              <a:t> </a:t>
            </a:r>
            <a:r>
              <a:rPr sz="1400" spc="-65" dirty="0">
                <a:solidFill>
                  <a:srgbClr val="DD8EA8"/>
                </a:solidFill>
                <a:latin typeface="Arial"/>
                <a:cs typeface="Arial"/>
              </a:rPr>
              <a:t>C</a:t>
            </a:r>
            <a:r>
              <a:rPr sz="1400" spc="-90" dirty="0">
                <a:solidFill>
                  <a:srgbClr val="DD8EA8"/>
                </a:solidFill>
                <a:latin typeface="Arial"/>
                <a:cs typeface="Arial"/>
              </a:rPr>
              <a:t>O</a:t>
            </a:r>
            <a:r>
              <a:rPr sz="1400" spc="-114" dirty="0">
                <a:solidFill>
                  <a:srgbClr val="DD8EA8"/>
                </a:solidFill>
                <a:latin typeface="Arial"/>
                <a:cs typeface="Arial"/>
              </a:rPr>
              <a:t>MMERCE</a:t>
            </a:r>
            <a:r>
              <a:rPr sz="1400" spc="-5" dirty="0">
                <a:solidFill>
                  <a:srgbClr val="DD8EA8"/>
                </a:solidFill>
                <a:latin typeface="Arial"/>
                <a:cs typeface="Arial"/>
              </a:rPr>
              <a:t> </a:t>
            </a:r>
            <a:r>
              <a:rPr sz="1400" spc="-55" dirty="0">
                <a:solidFill>
                  <a:srgbClr val="DD8EA8"/>
                </a:solidFill>
                <a:latin typeface="Arial"/>
                <a:cs typeface="Arial"/>
              </a:rPr>
              <a:t>A</a:t>
            </a:r>
            <a:r>
              <a:rPr sz="1400" spc="-65" dirty="0">
                <a:solidFill>
                  <a:srgbClr val="DD8EA8"/>
                </a:solidFill>
                <a:latin typeface="Arial"/>
                <a:cs typeface="Arial"/>
              </a:rPr>
              <a:t>N</a:t>
            </a:r>
            <a:r>
              <a:rPr sz="1400" spc="-650" dirty="0">
                <a:solidFill>
                  <a:srgbClr val="DD8EA8"/>
                </a:solidFill>
                <a:latin typeface="Arial"/>
                <a:cs typeface="Arial"/>
              </a:rPr>
              <a:t>D</a:t>
            </a:r>
            <a:r>
              <a:rPr sz="1400" spc="-735" dirty="0">
                <a:solidFill>
                  <a:srgbClr val="DD8EA8"/>
                </a:solidFill>
                <a:latin typeface="Arial"/>
                <a:cs typeface="Arial"/>
              </a:rPr>
              <a:t>I</a:t>
            </a:r>
            <a:r>
              <a:rPr sz="1400" spc="-190" dirty="0">
                <a:solidFill>
                  <a:srgbClr val="DD8EA8"/>
                </a:solidFill>
                <a:latin typeface="Arial"/>
                <a:cs typeface="Arial"/>
              </a:rPr>
              <a:t>N</a:t>
            </a:r>
            <a:r>
              <a:rPr sz="1400" spc="-135" dirty="0">
                <a:solidFill>
                  <a:srgbClr val="DD8EA8"/>
                </a:solidFill>
                <a:latin typeface="Arial"/>
                <a:cs typeface="Arial"/>
              </a:rPr>
              <a:t>DUSTRY</a:t>
            </a:r>
            <a:endParaRPr sz="1400" dirty="0">
              <a:latin typeface="Arial"/>
              <a:cs typeface="Arial"/>
            </a:endParaRPr>
          </a:p>
        </p:txBody>
      </p:sp>
      <p:sp>
        <p:nvSpPr>
          <p:cNvPr id="3" name="Slide Number Placeholder 2"/>
          <p:cNvSpPr>
            <a:spLocks noGrp="1"/>
          </p:cNvSpPr>
          <p:nvPr>
            <p:ph type="sldNum" sz="quarter" idx="7"/>
          </p:nvPr>
        </p:nvSpPr>
        <p:spPr/>
        <p:txBody>
          <a:bodyPr/>
          <a:lstStyle/>
          <a:p>
            <a:fld id="{B6F15528-21DE-4FAA-801E-634DDDAF4B2B}" type="slidenum">
              <a:rPr lang="en-US" smtClean="0"/>
              <a:t>17</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393" y="1811463"/>
            <a:ext cx="18439765" cy="8754110"/>
          </a:xfrm>
          <a:custGeom>
            <a:avLst/>
            <a:gdLst/>
            <a:ahLst/>
            <a:cxnLst/>
            <a:rect l="l" t="t" r="r" b="b"/>
            <a:pathLst>
              <a:path w="18439765" h="8754110">
                <a:moveTo>
                  <a:pt x="18439312" y="8753660"/>
                </a:moveTo>
                <a:lnTo>
                  <a:pt x="0" y="8753660"/>
                </a:lnTo>
                <a:lnTo>
                  <a:pt x="0" y="0"/>
                </a:lnTo>
                <a:lnTo>
                  <a:pt x="18439312" y="0"/>
                </a:lnTo>
                <a:lnTo>
                  <a:pt x="18439312" y="8753660"/>
                </a:lnTo>
                <a:close/>
              </a:path>
            </a:pathLst>
          </a:custGeom>
          <a:solidFill>
            <a:schemeClr val="accent2">
              <a:lumMod val="60000"/>
              <a:lumOff val="40000"/>
            </a:schemeClr>
          </a:solidFill>
        </p:spPr>
        <p:txBody>
          <a:bodyPr wrap="square" lIns="0" tIns="0" rIns="0" bIns="0" rtlCol="0"/>
          <a:lstStyle/>
          <a:p>
            <a:endParaRPr dirty="0"/>
          </a:p>
        </p:txBody>
      </p:sp>
      <p:sp>
        <p:nvSpPr>
          <p:cNvPr id="5" name="object 5"/>
          <p:cNvSpPr/>
          <p:nvPr/>
        </p:nvSpPr>
        <p:spPr>
          <a:xfrm>
            <a:off x="287907" y="1490736"/>
            <a:ext cx="18984251" cy="1948180"/>
          </a:xfrm>
          <a:custGeom>
            <a:avLst/>
            <a:gdLst/>
            <a:ahLst/>
            <a:cxnLst/>
            <a:rect l="l" t="t" r="r" b="b"/>
            <a:pathLst>
              <a:path w="12083415" h="1948180">
                <a:moveTo>
                  <a:pt x="12083401" y="1947584"/>
                </a:moveTo>
                <a:lnTo>
                  <a:pt x="0" y="1947584"/>
                </a:lnTo>
                <a:lnTo>
                  <a:pt x="0" y="0"/>
                </a:lnTo>
                <a:lnTo>
                  <a:pt x="12083401" y="0"/>
                </a:lnTo>
                <a:lnTo>
                  <a:pt x="12083401" y="1947584"/>
                </a:lnTo>
                <a:close/>
              </a:path>
            </a:pathLst>
          </a:custGeom>
          <a:solidFill>
            <a:schemeClr val="bg1">
              <a:lumMod val="75000"/>
            </a:schemeClr>
          </a:solidFill>
        </p:spPr>
        <p:txBody>
          <a:bodyPr wrap="square" lIns="0" tIns="0" rIns="0" bIns="0" rtlCol="0"/>
          <a:lstStyle/>
          <a:p>
            <a:endParaRPr/>
          </a:p>
        </p:txBody>
      </p:sp>
      <p:sp>
        <p:nvSpPr>
          <p:cNvPr id="6" name="object 6"/>
          <p:cNvSpPr txBox="1">
            <a:spLocks noGrp="1"/>
          </p:cNvSpPr>
          <p:nvPr>
            <p:ph type="title"/>
          </p:nvPr>
        </p:nvSpPr>
        <p:spPr>
          <a:xfrm>
            <a:off x="984250" y="1613370"/>
            <a:ext cx="18435559" cy="1907705"/>
          </a:xfrm>
          <a:prstGeom prst="rect">
            <a:avLst/>
          </a:prstGeom>
        </p:spPr>
        <p:txBody>
          <a:bodyPr vert="horz" wrap="square" lIns="0" tIns="235715" rIns="0" bIns="0" rtlCol="0">
            <a:spAutoFit/>
          </a:bodyPr>
          <a:lstStyle/>
          <a:p>
            <a:pPr marL="503555">
              <a:lnSpc>
                <a:spcPct val="100000"/>
              </a:lnSpc>
            </a:pPr>
            <a:r>
              <a:rPr lang="en-US" sz="10850" spc="930" dirty="0"/>
              <a:t>Council Vision &amp;Mission</a:t>
            </a:r>
            <a:endParaRPr sz="10850" dirty="0"/>
          </a:p>
        </p:txBody>
      </p:sp>
      <p:sp>
        <p:nvSpPr>
          <p:cNvPr id="7"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15"/>
            <a:ext cx="13376910" cy="1128776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3" name="object 3"/>
          <p:cNvSpPr/>
          <p:nvPr/>
        </p:nvSpPr>
        <p:spPr>
          <a:xfrm>
            <a:off x="13376430" y="5715"/>
            <a:ext cx="6727825" cy="1128776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4" name="object 4"/>
          <p:cNvSpPr txBox="1"/>
          <p:nvPr/>
        </p:nvSpPr>
        <p:spPr>
          <a:xfrm>
            <a:off x="1207239" y="3114683"/>
            <a:ext cx="6162040" cy="1708160"/>
          </a:xfrm>
          <a:prstGeom prst="rect">
            <a:avLst/>
          </a:prstGeom>
        </p:spPr>
        <p:txBody>
          <a:bodyPr vert="horz" wrap="square" lIns="0" tIns="0" rIns="0" bIns="0" rtlCol="0">
            <a:spAutoFit/>
          </a:bodyPr>
          <a:lstStyle/>
          <a:p>
            <a:pPr marL="12700">
              <a:lnSpc>
                <a:spcPct val="100000"/>
              </a:lnSpc>
            </a:pPr>
            <a:r>
              <a:rPr sz="11100" b="1" i="1" spc="5" dirty="0">
                <a:latin typeface="Times New Roman"/>
                <a:cs typeface="Times New Roman"/>
              </a:rPr>
              <a:t>W</a:t>
            </a:r>
            <a:r>
              <a:rPr sz="11100" b="1" i="1" spc="-660" dirty="0">
                <a:latin typeface="Times New Roman"/>
                <a:cs typeface="Times New Roman"/>
              </a:rPr>
              <a:t>e</a:t>
            </a:r>
            <a:r>
              <a:rPr sz="11100" b="1" i="1" spc="-220" dirty="0">
                <a:latin typeface="Times New Roman"/>
                <a:cs typeface="Times New Roman"/>
              </a:rPr>
              <a:t>l</a:t>
            </a:r>
            <a:r>
              <a:rPr sz="11100" b="1" i="1" spc="-815" dirty="0">
                <a:latin typeface="Times New Roman"/>
                <a:cs typeface="Times New Roman"/>
              </a:rPr>
              <a:t>c</a:t>
            </a:r>
            <a:r>
              <a:rPr sz="11100" b="1" i="1" spc="-409" dirty="0">
                <a:latin typeface="Times New Roman"/>
                <a:cs typeface="Times New Roman"/>
              </a:rPr>
              <a:t>oming</a:t>
            </a:r>
            <a:endParaRPr sz="11100" dirty="0">
              <a:latin typeface="Times New Roman"/>
              <a:cs typeface="Times New Roman"/>
            </a:endParaRPr>
          </a:p>
        </p:txBody>
      </p:sp>
      <p:sp>
        <p:nvSpPr>
          <p:cNvPr id="5" name="object 5"/>
          <p:cNvSpPr txBox="1"/>
          <p:nvPr/>
        </p:nvSpPr>
        <p:spPr>
          <a:xfrm>
            <a:off x="1207239" y="4662620"/>
            <a:ext cx="11120120" cy="3500958"/>
          </a:xfrm>
          <a:prstGeom prst="rect">
            <a:avLst/>
          </a:prstGeom>
        </p:spPr>
        <p:txBody>
          <a:bodyPr vert="horz" wrap="square" lIns="0" tIns="0" rIns="0" bIns="0" rtlCol="0">
            <a:spAutoFit/>
          </a:bodyPr>
          <a:lstStyle/>
          <a:p>
            <a:pPr marL="12700">
              <a:lnSpc>
                <a:spcPts val="12280"/>
              </a:lnSpc>
            </a:pPr>
            <a:r>
              <a:rPr sz="11100" b="1" i="1" spc="-509" dirty="0">
                <a:latin typeface="Times New Roman"/>
                <a:cs typeface="Times New Roman"/>
              </a:rPr>
              <a:t>Cou</a:t>
            </a:r>
            <a:r>
              <a:rPr sz="11100" b="1" i="1" spc="-555" dirty="0">
                <a:latin typeface="Times New Roman"/>
                <a:cs typeface="Times New Roman"/>
              </a:rPr>
              <a:t>n</a:t>
            </a:r>
            <a:r>
              <a:rPr sz="11100" b="1" i="1" spc="-480" dirty="0">
                <a:latin typeface="Times New Roman"/>
                <a:cs typeface="Times New Roman"/>
              </a:rPr>
              <a:t>c</a:t>
            </a:r>
            <a:r>
              <a:rPr sz="11100" b="1" i="1" spc="-190" dirty="0">
                <a:latin typeface="Times New Roman"/>
                <a:cs typeface="Times New Roman"/>
              </a:rPr>
              <a:t>il</a:t>
            </a:r>
            <a:r>
              <a:rPr sz="11100" b="1" i="1" spc="-440" dirty="0">
                <a:latin typeface="Times New Roman"/>
                <a:cs typeface="Times New Roman"/>
              </a:rPr>
              <a:t> </a:t>
            </a:r>
            <a:r>
              <a:rPr sz="11100" b="1" i="1" spc="-480" dirty="0">
                <a:latin typeface="Times New Roman"/>
                <a:cs typeface="Times New Roman"/>
              </a:rPr>
              <a:t>M</a:t>
            </a:r>
            <a:r>
              <a:rPr sz="11100" b="1" i="1" spc="-365" dirty="0">
                <a:latin typeface="Times New Roman"/>
                <a:cs typeface="Times New Roman"/>
              </a:rPr>
              <a:t>embe</a:t>
            </a:r>
            <a:r>
              <a:rPr sz="11100" b="1" i="1" spc="-320" dirty="0">
                <a:latin typeface="Times New Roman"/>
                <a:cs typeface="Times New Roman"/>
              </a:rPr>
              <a:t>r</a:t>
            </a:r>
            <a:r>
              <a:rPr sz="11100" b="1" i="1" spc="-350" dirty="0">
                <a:latin typeface="Times New Roman"/>
                <a:cs typeface="Times New Roman"/>
              </a:rPr>
              <a:t>s</a:t>
            </a:r>
            <a:r>
              <a:rPr sz="11100" b="1" i="1" spc="-440" dirty="0">
                <a:latin typeface="Times New Roman"/>
                <a:cs typeface="Times New Roman"/>
              </a:rPr>
              <a:t> </a:t>
            </a:r>
            <a:r>
              <a:rPr sz="11100" b="1" i="1" spc="285" dirty="0">
                <a:latin typeface="Times New Roman"/>
                <a:cs typeface="Times New Roman"/>
              </a:rPr>
              <a:t>t</a:t>
            </a:r>
            <a:r>
              <a:rPr sz="11100" b="1" i="1" spc="-670" dirty="0">
                <a:latin typeface="Times New Roman"/>
                <a:cs typeface="Times New Roman"/>
              </a:rPr>
              <a:t>o</a:t>
            </a:r>
            <a:endParaRPr sz="11100" dirty="0">
              <a:latin typeface="Times New Roman"/>
              <a:cs typeface="Times New Roman"/>
            </a:endParaRPr>
          </a:p>
          <a:p>
            <a:pPr marL="96520">
              <a:lnSpc>
                <a:spcPts val="15040"/>
              </a:lnSpc>
            </a:pPr>
            <a:r>
              <a:rPr sz="13400" b="1" i="1" spc="-165" dirty="0">
                <a:latin typeface="Times New Roman"/>
                <a:cs typeface="Times New Roman"/>
              </a:rPr>
              <a:t>WICCI</a:t>
            </a:r>
            <a:r>
              <a:rPr sz="13400" b="1" i="1" spc="-530" dirty="0">
                <a:latin typeface="Times New Roman"/>
                <a:cs typeface="Times New Roman"/>
              </a:rPr>
              <a:t> </a:t>
            </a:r>
            <a:endParaRPr sz="13400" dirty="0">
              <a:latin typeface="Times New Roman"/>
              <a:cs typeface="Times New Roman"/>
            </a:endParaRPr>
          </a:p>
        </p:txBody>
      </p:sp>
      <p:sp>
        <p:nvSpPr>
          <p:cNvPr id="6" name="object 6"/>
          <p:cNvSpPr txBox="1"/>
          <p:nvPr/>
        </p:nvSpPr>
        <p:spPr>
          <a:xfrm>
            <a:off x="13681230" y="8257345"/>
            <a:ext cx="6505420" cy="2395336"/>
          </a:xfrm>
          <a:prstGeom prst="rect">
            <a:avLst/>
          </a:prstGeom>
        </p:spPr>
        <p:txBody>
          <a:bodyPr vert="horz" wrap="square" lIns="0" tIns="0" rIns="0" bIns="0" rtlCol="0">
            <a:spAutoFit/>
          </a:bodyPr>
          <a:lstStyle/>
          <a:p>
            <a:pPr marL="12700">
              <a:lnSpc>
                <a:spcPct val="100000"/>
              </a:lnSpc>
            </a:pPr>
            <a:r>
              <a:rPr sz="4800" b="1" i="1" spc="-135" dirty="0">
                <a:solidFill>
                  <a:srgbClr val="42210B"/>
                </a:solidFill>
                <a:latin typeface="Times New Roman"/>
                <a:cs typeface="Times New Roman"/>
              </a:rPr>
              <a:t>P</a:t>
            </a:r>
            <a:r>
              <a:rPr sz="4800" b="1" i="1" spc="-150" dirty="0">
                <a:solidFill>
                  <a:srgbClr val="42210B"/>
                </a:solidFill>
                <a:latin typeface="Times New Roman"/>
                <a:cs typeface="Times New Roman"/>
              </a:rPr>
              <a:t>r</a:t>
            </a:r>
            <a:r>
              <a:rPr sz="4800" b="1" i="1" spc="-185" dirty="0">
                <a:solidFill>
                  <a:srgbClr val="42210B"/>
                </a:solidFill>
                <a:latin typeface="Times New Roman"/>
                <a:cs typeface="Times New Roman"/>
              </a:rPr>
              <a:t>e</a:t>
            </a:r>
            <a:r>
              <a:rPr sz="4800" b="1" i="1" spc="-55" dirty="0">
                <a:solidFill>
                  <a:srgbClr val="42210B"/>
                </a:solidFill>
                <a:latin typeface="Times New Roman"/>
                <a:cs typeface="Times New Roman"/>
              </a:rPr>
              <a:t>siden</a:t>
            </a:r>
            <a:r>
              <a:rPr sz="4800" b="1" i="1" spc="5" dirty="0">
                <a:solidFill>
                  <a:srgbClr val="42210B"/>
                </a:solidFill>
                <a:latin typeface="Times New Roman"/>
                <a:cs typeface="Times New Roman"/>
              </a:rPr>
              <a:t>t</a:t>
            </a:r>
            <a:r>
              <a:rPr sz="4800" b="1" i="1" spc="-70" dirty="0">
                <a:solidFill>
                  <a:srgbClr val="42210B"/>
                </a:solidFill>
                <a:latin typeface="Times New Roman"/>
                <a:cs typeface="Times New Roman"/>
              </a:rPr>
              <a:t>,</a:t>
            </a:r>
            <a:r>
              <a:rPr lang="en-US" sz="4800" b="1" i="1" spc="-70" dirty="0">
                <a:solidFill>
                  <a:srgbClr val="42210B"/>
                </a:solidFill>
                <a:latin typeface="Times New Roman"/>
                <a:cs typeface="Times New Roman"/>
              </a:rPr>
              <a:t> </a:t>
            </a:r>
            <a:r>
              <a:rPr sz="4800" b="1" i="1" spc="-130" dirty="0">
                <a:solidFill>
                  <a:srgbClr val="42210B"/>
                </a:solidFill>
                <a:latin typeface="Times New Roman"/>
                <a:cs typeface="Times New Roman"/>
              </a:rPr>
              <a:t>Vi</a:t>
            </a:r>
            <a:r>
              <a:rPr sz="4800" b="1" i="1" spc="-175" dirty="0">
                <a:solidFill>
                  <a:srgbClr val="42210B"/>
                </a:solidFill>
                <a:latin typeface="Times New Roman"/>
                <a:cs typeface="Times New Roman"/>
              </a:rPr>
              <a:t>c</a:t>
            </a:r>
            <a:r>
              <a:rPr sz="4800" b="1" i="1" spc="-150" dirty="0">
                <a:solidFill>
                  <a:srgbClr val="42210B"/>
                </a:solidFill>
                <a:latin typeface="Times New Roman"/>
                <a:cs typeface="Times New Roman"/>
              </a:rPr>
              <a:t>e</a:t>
            </a:r>
            <a:r>
              <a:rPr sz="4800" b="1" i="1" spc="-120" dirty="0">
                <a:solidFill>
                  <a:srgbClr val="42210B"/>
                </a:solidFill>
                <a:latin typeface="Times New Roman"/>
                <a:cs typeface="Times New Roman"/>
              </a:rPr>
              <a:t> </a:t>
            </a:r>
            <a:r>
              <a:rPr sz="4800" b="1" i="1" spc="-135" dirty="0">
                <a:solidFill>
                  <a:srgbClr val="42210B"/>
                </a:solidFill>
                <a:latin typeface="Times New Roman"/>
                <a:cs typeface="Times New Roman"/>
              </a:rPr>
              <a:t>P</a:t>
            </a:r>
            <a:r>
              <a:rPr sz="4800" b="1" i="1" spc="-150" dirty="0">
                <a:solidFill>
                  <a:srgbClr val="42210B"/>
                </a:solidFill>
                <a:latin typeface="Times New Roman"/>
                <a:cs typeface="Times New Roman"/>
              </a:rPr>
              <a:t>r</a:t>
            </a:r>
            <a:r>
              <a:rPr sz="4800" b="1" i="1" spc="-185" dirty="0">
                <a:solidFill>
                  <a:srgbClr val="42210B"/>
                </a:solidFill>
                <a:latin typeface="Times New Roman"/>
                <a:cs typeface="Times New Roman"/>
              </a:rPr>
              <a:t>e</a:t>
            </a:r>
            <a:r>
              <a:rPr sz="4800" b="1" i="1" spc="-50" dirty="0">
                <a:solidFill>
                  <a:srgbClr val="42210B"/>
                </a:solidFill>
                <a:latin typeface="Times New Roman"/>
                <a:cs typeface="Times New Roman"/>
              </a:rPr>
              <a:t>sident</a:t>
            </a:r>
            <a:endParaRPr sz="4800" dirty="0">
              <a:latin typeface="Times New Roman"/>
              <a:cs typeface="Times New Roman"/>
            </a:endParaRPr>
          </a:p>
          <a:p>
            <a:pPr marL="12700" marR="5080">
              <a:lnSpc>
                <a:spcPct val="116599"/>
              </a:lnSpc>
            </a:pPr>
            <a:r>
              <a:rPr sz="4800" b="1" i="1" spc="-80" dirty="0">
                <a:solidFill>
                  <a:srgbClr val="42210B"/>
                </a:solidFill>
                <a:latin typeface="Times New Roman"/>
                <a:cs typeface="Times New Roman"/>
              </a:rPr>
              <a:t>and</a:t>
            </a:r>
            <a:r>
              <a:rPr sz="4800" b="1" i="1" spc="-120" dirty="0">
                <a:solidFill>
                  <a:srgbClr val="42210B"/>
                </a:solidFill>
                <a:latin typeface="Times New Roman"/>
                <a:cs typeface="Times New Roman"/>
              </a:rPr>
              <a:t> </a:t>
            </a:r>
            <a:r>
              <a:rPr sz="4800" b="1" i="1" dirty="0">
                <a:solidFill>
                  <a:srgbClr val="42210B"/>
                </a:solidFill>
                <a:latin typeface="Times New Roman"/>
                <a:cs typeface="Times New Roman"/>
              </a:rPr>
              <a:t>20</a:t>
            </a:r>
            <a:r>
              <a:rPr lang="en-US" sz="4800" b="1" i="1" dirty="0">
                <a:solidFill>
                  <a:srgbClr val="42210B"/>
                </a:solidFill>
                <a:latin typeface="Times New Roman"/>
                <a:cs typeface="Times New Roman"/>
              </a:rPr>
              <a:t>+</a:t>
            </a:r>
            <a:r>
              <a:rPr sz="4800" b="1" i="1" spc="-120" dirty="0">
                <a:solidFill>
                  <a:srgbClr val="42210B"/>
                </a:solidFill>
                <a:latin typeface="Times New Roman"/>
                <a:cs typeface="Times New Roman"/>
              </a:rPr>
              <a:t> </a:t>
            </a:r>
            <a:r>
              <a:rPr sz="4800" b="1" i="1" spc="-135" dirty="0">
                <a:solidFill>
                  <a:srgbClr val="42210B"/>
                </a:solidFill>
                <a:latin typeface="Times New Roman"/>
                <a:cs typeface="Times New Roman"/>
              </a:rPr>
              <a:t>N</a:t>
            </a:r>
            <a:r>
              <a:rPr sz="4800" b="1" i="1" spc="-65" dirty="0">
                <a:solidFill>
                  <a:srgbClr val="42210B"/>
                </a:solidFill>
                <a:latin typeface="Times New Roman"/>
                <a:cs typeface="Times New Roman"/>
              </a:rPr>
              <a:t>omina</a:t>
            </a:r>
            <a:r>
              <a:rPr sz="4800" b="1" i="1" spc="-70" dirty="0">
                <a:solidFill>
                  <a:srgbClr val="42210B"/>
                </a:solidFill>
                <a:latin typeface="Times New Roman"/>
                <a:cs typeface="Times New Roman"/>
              </a:rPr>
              <a:t>t</a:t>
            </a:r>
            <a:r>
              <a:rPr sz="4800" b="1" i="1" spc="-105" dirty="0">
                <a:solidFill>
                  <a:srgbClr val="42210B"/>
                </a:solidFill>
                <a:latin typeface="Times New Roman"/>
                <a:cs typeface="Times New Roman"/>
              </a:rPr>
              <a:t>ed</a:t>
            </a:r>
            <a:r>
              <a:rPr lang="en-US" sz="4800" b="1" i="1" spc="-105" dirty="0">
                <a:solidFill>
                  <a:srgbClr val="42210B"/>
                </a:solidFill>
                <a:latin typeface="Times New Roman"/>
                <a:cs typeface="Times New Roman"/>
              </a:rPr>
              <a:t> Council</a:t>
            </a:r>
            <a:r>
              <a:rPr sz="4800" b="1" i="1" spc="-55" dirty="0">
                <a:solidFill>
                  <a:srgbClr val="42210B"/>
                </a:solidFill>
                <a:latin typeface="Times New Roman"/>
                <a:cs typeface="Times New Roman"/>
              </a:rPr>
              <a:t> </a:t>
            </a:r>
            <a:r>
              <a:rPr sz="4800" b="1" i="1" spc="-110" dirty="0">
                <a:solidFill>
                  <a:srgbClr val="42210B"/>
                </a:solidFill>
                <a:latin typeface="Times New Roman"/>
                <a:cs typeface="Times New Roman"/>
              </a:rPr>
              <a:t>M</a:t>
            </a:r>
            <a:r>
              <a:rPr sz="4800" b="1" i="1" spc="-100" dirty="0">
                <a:solidFill>
                  <a:srgbClr val="42210B"/>
                </a:solidFill>
                <a:latin typeface="Times New Roman"/>
                <a:cs typeface="Times New Roman"/>
              </a:rPr>
              <a:t>embe</a:t>
            </a:r>
            <a:r>
              <a:rPr sz="4800" b="1" i="1" spc="-95" dirty="0">
                <a:solidFill>
                  <a:srgbClr val="42210B"/>
                </a:solidFill>
                <a:latin typeface="Times New Roman"/>
                <a:cs typeface="Times New Roman"/>
              </a:rPr>
              <a:t>rs</a:t>
            </a:r>
            <a:endParaRPr sz="4400" dirty="0">
              <a:latin typeface="Times New Roman"/>
              <a:cs typeface="Times New Roman"/>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13" y="-888690"/>
            <a:ext cx="5284763" cy="3800165"/>
          </a:xfrm>
          <a:prstGeom prst="rect">
            <a:avLst/>
          </a:prstGeom>
        </p:spPr>
      </p:pic>
      <p:sp>
        <p:nvSpPr>
          <p:cNvPr id="10" name="Slide Number Placeholder 9"/>
          <p:cNvSpPr>
            <a:spLocks noGrp="1"/>
          </p:cNvSpPr>
          <p:nvPr>
            <p:ph type="sldNum" sz="quarter" idx="7"/>
          </p:nvPr>
        </p:nvSpPr>
        <p:spPr/>
        <p:txBody>
          <a:bodyPr/>
          <a:lstStyle/>
          <a:p>
            <a:fld id="{B6F15528-21DE-4FAA-801E-634DDDAF4B2B}"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dirty="0"/>
              <a:t>Dr. Sangeeta </a:t>
            </a:r>
            <a:r>
              <a:rPr lang="en-US" sz="6600" dirty="0" err="1" smtClean="0"/>
              <a:t>Sahi</a:t>
            </a:r>
            <a:r>
              <a:rPr lang="en-US" sz="6600" spc="-135" dirty="0" smtClean="0"/>
              <a:t>-President</a:t>
            </a:r>
            <a:endParaRPr sz="6600" dirty="0" smtClean="0"/>
          </a:p>
          <a:p>
            <a:pPr marL="304800">
              <a:lnSpc>
                <a:spcPts val="3410"/>
              </a:lnSpc>
            </a:pPr>
            <a:r>
              <a:rPr lang="en-US" sz="3200" dirty="0"/>
              <a:t> </a:t>
            </a:r>
            <a:r>
              <a:rPr lang="en-US" sz="2950" b="0" spc="114" dirty="0">
                <a:latin typeface="Myriad Pro"/>
                <a:cs typeface="Myriad Pro"/>
              </a:rPr>
              <a:t>India-Turkey Business Council</a:t>
            </a:r>
            <a:r>
              <a:rPr lang="en-US" sz="2950" b="0" spc="114" dirty="0" smtClean="0">
                <a:latin typeface="Myriad Pro"/>
                <a:cs typeface="Myriad Pro"/>
              </a:rPr>
              <a:t/>
            </a:r>
            <a:br>
              <a:rPr lang="en-US" sz="2950" b="0" spc="114" dirty="0" smtClean="0">
                <a:latin typeface="Myriad Pro"/>
                <a:cs typeface="Myriad Pro"/>
              </a:rPr>
            </a:br>
            <a:r>
              <a:rPr lang="en-US" sz="2950" b="0" spc="114" dirty="0" smtClean="0">
                <a:latin typeface="Myriad Pro"/>
                <a:cs typeface="Myriad Pro"/>
              </a:rPr>
              <a:t> WICCI</a:t>
            </a:r>
            <a:endParaRPr sz="2950" dirty="0">
              <a:latin typeface="Myriad Pro"/>
              <a:cs typeface="Myriad Pro"/>
            </a:endParaRPr>
          </a:p>
        </p:txBody>
      </p:sp>
      <p:sp>
        <p:nvSpPr>
          <p:cNvPr id="6" name="object 6"/>
          <p:cNvSpPr txBox="1"/>
          <p:nvPr/>
        </p:nvSpPr>
        <p:spPr>
          <a:xfrm>
            <a:off x="1538874" y="4480167"/>
            <a:ext cx="10321290" cy="7048083"/>
          </a:xfrm>
          <a:prstGeom prst="rect">
            <a:avLst/>
          </a:prstGeom>
        </p:spPr>
        <p:txBody>
          <a:bodyPr vert="horz" wrap="square" lIns="0" tIns="0" rIns="0" bIns="0" rtlCol="0">
            <a:spAutoFit/>
          </a:bodyPr>
          <a:lstStyle/>
          <a:p>
            <a:pPr marL="12700" algn="just">
              <a:lnSpc>
                <a:spcPct val="100000"/>
              </a:lnSpc>
            </a:pPr>
            <a:r>
              <a:rPr lang="en-US" sz="2800" b="1" spc="25" dirty="0">
                <a:latin typeface="Garamond"/>
                <a:cs typeface="Garamond"/>
              </a:rPr>
              <a:t>Dr. Sangeeta </a:t>
            </a:r>
            <a:r>
              <a:rPr lang="en-US" sz="2800" b="1" spc="25" dirty="0" err="1">
                <a:latin typeface="Garamond"/>
                <a:cs typeface="Garamond"/>
              </a:rPr>
              <a:t>Sahi</a:t>
            </a:r>
            <a:r>
              <a:rPr lang="en-US" sz="2800" b="1" spc="25" dirty="0">
                <a:latin typeface="Garamond"/>
                <a:cs typeface="Garamond"/>
              </a:rPr>
              <a:t> is the founder of Unified Human Foundation in the UK, and USA. Unified </a:t>
            </a:r>
            <a:r>
              <a:rPr lang="en-US" sz="2800" b="1" spc="25" dirty="0" smtClean="0">
                <a:latin typeface="Garamond"/>
                <a:cs typeface="Garamond"/>
              </a:rPr>
              <a:t>Human </a:t>
            </a:r>
            <a:r>
              <a:rPr lang="en-US" sz="2800" b="1" spc="25" dirty="0">
                <a:latin typeface="Garamond"/>
                <a:cs typeface="Garamond"/>
              </a:rPr>
              <a:t>is  a nonprofit supporting NGO projects globally, which unify human beings with Nature, and through those projects with each other. She has worked directly with NGOs in India, Africa, USA, in projects of developing innovation and natural solutions for environmental, health and cultural/community sustainability, for over 20 years. </a:t>
            </a:r>
          </a:p>
          <a:p>
            <a:pPr marL="12700" algn="just">
              <a:lnSpc>
                <a:spcPct val="100000"/>
              </a:lnSpc>
            </a:pPr>
            <a:r>
              <a:rPr lang="en-US" sz="2800" b="1" spc="25" dirty="0">
                <a:latin typeface="Garamond"/>
                <a:cs typeface="Garamond"/>
              </a:rPr>
              <a:t>Dr. Sangeeta, as well as working as an Integrative Medical Doctor and Anti- aging Consultant, graduating from Christian Medical College</a:t>
            </a:r>
            <a:r>
              <a:rPr lang="en-US" sz="2800" b="1" spc="25" dirty="0" smtClean="0">
                <a:latin typeface="Garamond"/>
                <a:cs typeface="Garamond"/>
              </a:rPr>
              <a:t>, India</a:t>
            </a:r>
            <a:r>
              <a:rPr lang="en-US" sz="2800" b="1" spc="25" dirty="0">
                <a:latin typeface="Garamond"/>
                <a:cs typeface="Garamond"/>
              </a:rPr>
              <a:t>, also, has an MBA degree from ESSEC, Paris, France.</a:t>
            </a:r>
          </a:p>
          <a:p>
            <a:pPr marL="12700" algn="just">
              <a:lnSpc>
                <a:spcPct val="100000"/>
              </a:lnSpc>
            </a:pPr>
            <a:r>
              <a:rPr lang="en-US" sz="2800" b="1" spc="25" dirty="0">
                <a:latin typeface="Garamond"/>
                <a:cs typeface="Garamond"/>
              </a:rPr>
              <a:t>She is a pioneering medical physician, coming from 4 </a:t>
            </a:r>
            <a:r>
              <a:rPr lang="en-US" sz="2800" b="1" spc="25" dirty="0" smtClean="0">
                <a:latin typeface="Garamond"/>
                <a:cs typeface="Garamond"/>
              </a:rPr>
              <a:t>generations </a:t>
            </a:r>
            <a:r>
              <a:rPr lang="en-US" sz="2800" b="1" spc="25" dirty="0">
                <a:latin typeface="Garamond"/>
                <a:cs typeface="Garamond"/>
              </a:rPr>
              <a:t>of medical doctors, who has been able to combine her formal medical training with a host of complementary therapies, based upon biophysical and quantum physical evidence. </a:t>
            </a:r>
          </a:p>
          <a:p>
            <a:pPr marL="12700" algn="just">
              <a:lnSpc>
                <a:spcPct val="100000"/>
              </a:lnSpc>
            </a:pPr>
            <a:endParaRPr lang="en-US"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9" name="Slide Number Placeholder 8"/>
          <p:cNvSpPr>
            <a:spLocks noGrp="1"/>
          </p:cNvSpPr>
          <p:nvPr>
            <p:ph type="sldNum" sz="quarter" idx="7"/>
          </p:nvPr>
        </p:nvSpPr>
        <p:spPr/>
        <p:txBody>
          <a:bodyPr/>
          <a:lstStyle/>
          <a:p>
            <a:fld id="{B6F15528-21DE-4FAA-801E-634DDDAF4B2B}" type="slidenum">
              <a:rPr lang="en-US" smtClean="0"/>
              <a:t>4</a:t>
            </a:fld>
            <a:endParaRPr lang="en-US"/>
          </a:p>
        </p:txBody>
      </p:sp>
      <p:pic>
        <p:nvPicPr>
          <p:cNvPr id="2" name="Picture 1">
            <a:extLst>
              <a:ext uri="{FF2B5EF4-FFF2-40B4-BE49-F238E27FC236}">
                <a16:creationId xmlns="" xmlns:a16="http://schemas.microsoft.com/office/drawing/2014/main" id="{957757F5-F7D9-B85C-1B2F-23239B1CA2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45458" y="4968875"/>
            <a:ext cx="6307190" cy="56543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dirty="0" err="1"/>
              <a:t>Ferda</a:t>
            </a:r>
            <a:r>
              <a:rPr lang="en-US" sz="6600" dirty="0"/>
              <a:t> </a:t>
            </a:r>
            <a:r>
              <a:rPr lang="en-US" sz="6600" dirty="0" err="1" smtClean="0"/>
              <a:t>Canözer</a:t>
            </a:r>
            <a:r>
              <a:rPr lang="en-US" sz="6600" dirty="0" smtClean="0"/>
              <a:t> </a:t>
            </a:r>
            <a:r>
              <a:rPr lang="en-US" sz="6600" dirty="0" err="1" smtClean="0"/>
              <a:t>Paksoy</a:t>
            </a:r>
            <a:r>
              <a:rPr lang="en-US" sz="6600" spc="-135" dirty="0" smtClean="0"/>
              <a:t>-Vice President</a:t>
            </a:r>
            <a:endParaRPr sz="6600" dirty="0" smtClean="0"/>
          </a:p>
          <a:p>
            <a:pPr marL="304800">
              <a:lnSpc>
                <a:spcPts val="3410"/>
              </a:lnSpc>
            </a:pPr>
            <a:r>
              <a:rPr lang="en-US" sz="2950" b="0" spc="114" dirty="0">
                <a:latin typeface="Myriad Pro"/>
                <a:cs typeface="Myriad Pro"/>
              </a:rPr>
              <a:t>India-Turkey Business Council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1511237" y="4384431"/>
            <a:ext cx="10321290" cy="6463308"/>
          </a:xfrm>
          <a:prstGeom prst="rect">
            <a:avLst/>
          </a:prstGeom>
        </p:spPr>
        <p:txBody>
          <a:bodyPr vert="horz" wrap="square" lIns="0" tIns="0" rIns="0" bIns="0" rtlCol="0">
            <a:spAutoFit/>
          </a:bodyPr>
          <a:lstStyle/>
          <a:p>
            <a:r>
              <a:rPr lang="en-US" sz="2800" b="1" spc="25" dirty="0" err="1">
                <a:latin typeface="Garamond"/>
                <a:cs typeface="Garamond"/>
              </a:rPr>
              <a:t>Ferda</a:t>
            </a:r>
            <a:r>
              <a:rPr lang="en-US" sz="2800" b="1" spc="25" dirty="0">
                <a:latin typeface="Garamond"/>
                <a:cs typeface="Garamond"/>
              </a:rPr>
              <a:t> </a:t>
            </a:r>
            <a:r>
              <a:rPr lang="en-US" sz="2800" b="1" spc="25" dirty="0" err="1">
                <a:latin typeface="Garamond"/>
                <a:cs typeface="Garamond"/>
              </a:rPr>
              <a:t>Paksoy</a:t>
            </a:r>
            <a:r>
              <a:rPr lang="en-US" sz="2800" b="1" spc="25" dirty="0">
                <a:latin typeface="Garamond"/>
                <a:cs typeface="Garamond"/>
              </a:rPr>
              <a:t> graduated from Istanbul  University's Law Faculty and has practiced as a lawyer since 1985, as a member of the Istanbul Bar Association. </a:t>
            </a:r>
          </a:p>
          <a:p>
            <a:r>
              <a:rPr lang="en-US" sz="2800" b="1" spc="25" dirty="0">
                <a:latin typeface="Garamond"/>
                <a:cs typeface="Garamond"/>
              </a:rPr>
              <a:t>After practiced as a lawyer </a:t>
            </a:r>
            <a:r>
              <a:rPr lang="en-US" sz="2800" b="1" spc="25" dirty="0" err="1">
                <a:latin typeface="Garamond"/>
                <a:cs typeface="Garamond"/>
              </a:rPr>
              <a:t>rin</a:t>
            </a:r>
            <a:r>
              <a:rPr lang="en-US" sz="2800" b="1" spc="25" dirty="0">
                <a:latin typeface="Garamond"/>
                <a:cs typeface="Garamond"/>
              </a:rPr>
              <a:t> Criminal, Commercial, Civil and Press Law arenas for 22 years  she attended to a” Mediation” class of a  LLM </a:t>
            </a:r>
            <a:r>
              <a:rPr lang="en-US" sz="2800" b="1" spc="25" dirty="0" err="1">
                <a:latin typeface="Garamond"/>
                <a:cs typeface="Garamond"/>
              </a:rPr>
              <a:t>programme</a:t>
            </a:r>
            <a:r>
              <a:rPr lang="en-US" sz="2800" b="1" spc="25" dirty="0">
                <a:latin typeface="Garamond"/>
                <a:cs typeface="Garamond"/>
              </a:rPr>
              <a:t> in </a:t>
            </a:r>
            <a:r>
              <a:rPr lang="en-US" sz="2800" b="1" spc="25" dirty="0" err="1">
                <a:latin typeface="Garamond"/>
                <a:cs typeface="Garamond"/>
              </a:rPr>
              <a:t>Bilgi</a:t>
            </a:r>
            <a:r>
              <a:rPr lang="en-US" sz="2800" b="1" spc="25" dirty="0">
                <a:latin typeface="Garamond"/>
                <a:cs typeface="Garamond"/>
              </a:rPr>
              <a:t> University as </a:t>
            </a:r>
            <a:r>
              <a:rPr lang="en-US" sz="2800" b="1" spc="25" dirty="0" err="1">
                <a:latin typeface="Garamond"/>
                <a:cs typeface="Garamond"/>
              </a:rPr>
              <a:t>a”special</a:t>
            </a:r>
            <a:r>
              <a:rPr lang="en-US" sz="2800" b="1" spc="25" dirty="0">
                <a:latin typeface="Garamond"/>
                <a:cs typeface="Garamond"/>
              </a:rPr>
              <a:t> student” on 2006-2007. By the end of this </a:t>
            </a:r>
            <a:r>
              <a:rPr lang="en-US" sz="2800" b="1" spc="25" dirty="0" err="1">
                <a:latin typeface="Garamond"/>
                <a:cs typeface="Garamond"/>
              </a:rPr>
              <a:t>programme</a:t>
            </a:r>
            <a:r>
              <a:rPr lang="en-US" sz="2800" b="1" spc="25" dirty="0">
                <a:latin typeface="Garamond"/>
                <a:cs typeface="Garamond"/>
              </a:rPr>
              <a:t>, she owned a scholarship to attend  International Post-Graduate Course “Making and Saving the Deals” on Resolving Business Disputes Internationally, in Rome-Italy. This </a:t>
            </a:r>
            <a:r>
              <a:rPr lang="en-US" sz="2800" b="1" spc="25" dirty="0" err="1">
                <a:latin typeface="Garamond"/>
                <a:cs typeface="Garamond"/>
              </a:rPr>
              <a:t>programme</a:t>
            </a:r>
            <a:r>
              <a:rPr lang="en-US" sz="2800" b="1" spc="25" dirty="0">
                <a:latin typeface="Garamond"/>
                <a:cs typeface="Garamond"/>
              </a:rPr>
              <a:t> was a joint summer </a:t>
            </a:r>
            <a:r>
              <a:rPr lang="en-US" sz="2800" b="1" spc="25" dirty="0" err="1">
                <a:latin typeface="Garamond"/>
                <a:cs typeface="Garamond"/>
              </a:rPr>
              <a:t>programme</a:t>
            </a:r>
            <a:r>
              <a:rPr lang="en-US" sz="2800" b="1" spc="25" dirty="0">
                <a:latin typeface="Garamond"/>
                <a:cs typeface="Garamond"/>
              </a:rPr>
              <a:t> of Rome University and Hamline University with ADR Italy. She had an internship as a mediator  in UNDP Rome for a month in 2007.  She joined to the discussion and presentation meetings of the </a:t>
            </a:r>
            <a:r>
              <a:rPr lang="en-US" sz="2800" b="1" spc="25" dirty="0" err="1">
                <a:latin typeface="Garamond"/>
                <a:cs typeface="Garamond"/>
              </a:rPr>
              <a:t>commision</a:t>
            </a:r>
            <a:r>
              <a:rPr lang="en-US" sz="2800" b="1" spc="25" dirty="0">
                <a:latin typeface="Garamond"/>
                <a:cs typeface="Garamond"/>
              </a:rPr>
              <a:t> of Mediation Law for Turkey, as a representative of UBA.</a:t>
            </a:r>
            <a:endParaRPr sz="2800" b="1" spc="25"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5</a:t>
            </a:fld>
            <a:endParaRPr lang="en-US"/>
          </a:p>
        </p:txBody>
      </p:sp>
      <p:pic>
        <p:nvPicPr>
          <p:cNvPr id="3" name="Picture 2">
            <a:extLst>
              <a:ext uri="{FF2B5EF4-FFF2-40B4-BE49-F238E27FC236}">
                <a16:creationId xmlns="" xmlns:a16="http://schemas.microsoft.com/office/drawing/2014/main" id="{3ECDF2DC-6E9A-48BC-D01F-9DD52B0172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71450" y="5092010"/>
            <a:ext cx="6019799" cy="5450763"/>
          </a:xfrm>
          <a:prstGeom prst="rect">
            <a:avLst/>
          </a:prstGeom>
        </p:spPr>
      </p:pic>
    </p:spTree>
    <p:extLst>
      <p:ext uri="{BB962C8B-B14F-4D97-AF65-F5344CB8AC3E}">
        <p14:creationId xmlns:p14="http://schemas.microsoft.com/office/powerpoint/2010/main" val="868692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000" dirty="0"/>
              <a:t>Suzan </a:t>
            </a:r>
            <a:r>
              <a:rPr lang="en-US" sz="6000" dirty="0" err="1" smtClean="0"/>
              <a:t>Cailliau</a:t>
            </a:r>
            <a:r>
              <a:rPr lang="en-US" sz="6000" spc="-135" dirty="0" smtClean="0"/>
              <a:t>-Council Member</a:t>
            </a:r>
            <a:endParaRPr sz="6000" dirty="0"/>
          </a:p>
          <a:p>
            <a:pPr marL="304800">
              <a:lnSpc>
                <a:spcPts val="3410"/>
              </a:lnSpc>
            </a:pPr>
            <a:r>
              <a:rPr lang="en-US" sz="2950" b="0" spc="114" dirty="0">
                <a:latin typeface="Myriad Pro"/>
                <a:cs typeface="Myriad Pro"/>
              </a:rPr>
              <a:t>India-Turkey Business Council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774844" y="4130676"/>
            <a:ext cx="11798284" cy="6401753"/>
          </a:xfrm>
          <a:prstGeom prst="rect">
            <a:avLst/>
          </a:prstGeom>
        </p:spPr>
        <p:txBody>
          <a:bodyPr vert="horz" wrap="square" lIns="0" tIns="0" rIns="0" bIns="0" rtlCol="0">
            <a:spAutoFit/>
          </a:bodyPr>
          <a:lstStyle/>
          <a:p>
            <a:pPr marL="12700" algn="just">
              <a:lnSpc>
                <a:spcPct val="100000"/>
              </a:lnSpc>
            </a:pPr>
            <a:r>
              <a:rPr lang="en-US" sz="2600" b="1" spc="25" dirty="0">
                <a:latin typeface="Garamond"/>
                <a:cs typeface="Garamond"/>
              </a:rPr>
              <a:t>She was born in Baghdad in 1968 and continued her primary and secondary </a:t>
            </a:r>
          </a:p>
          <a:p>
            <a:pPr marL="12700" algn="just">
              <a:lnSpc>
                <a:spcPct val="100000"/>
              </a:lnSpc>
            </a:pPr>
            <a:r>
              <a:rPr lang="en-US" sz="2600" b="1" spc="25" dirty="0">
                <a:latin typeface="Garamond"/>
                <a:cs typeface="Garamond"/>
              </a:rPr>
              <a:t>education in Abu Dhabi and Jeddah, following years of childhood in Lebanon and </a:t>
            </a:r>
          </a:p>
          <a:p>
            <a:pPr marL="12700" algn="just">
              <a:lnSpc>
                <a:spcPct val="100000"/>
              </a:lnSpc>
            </a:pPr>
            <a:r>
              <a:rPr lang="en-US" sz="2600" b="1" spc="25" dirty="0">
                <a:latin typeface="Garamond"/>
                <a:cs typeface="Garamond"/>
              </a:rPr>
              <a:t>Syria. After returning to Turkey, she received her undergraduate degree from </a:t>
            </a:r>
          </a:p>
          <a:p>
            <a:pPr marL="12700" algn="just">
              <a:lnSpc>
                <a:spcPct val="100000"/>
              </a:lnSpc>
            </a:pPr>
            <a:r>
              <a:rPr lang="en-US" sz="2600" b="1" spc="25" dirty="0">
                <a:latin typeface="Garamond"/>
                <a:cs typeface="Garamond"/>
              </a:rPr>
              <a:t>Middle East Technical University (METU) Chemical Engineering Department in </a:t>
            </a:r>
          </a:p>
          <a:p>
            <a:pPr marL="12700" algn="just">
              <a:lnSpc>
                <a:spcPct val="100000"/>
              </a:lnSpc>
            </a:pPr>
            <a:r>
              <a:rPr lang="en-US" sz="2600" b="1" spc="25" dirty="0">
                <a:latin typeface="Garamond"/>
                <a:cs typeface="Garamond"/>
              </a:rPr>
              <a:t>1992 and MBA degree from </a:t>
            </a:r>
            <a:r>
              <a:rPr lang="en-US" sz="2600" b="1" spc="25" dirty="0" err="1">
                <a:latin typeface="Garamond"/>
                <a:cs typeface="Garamond"/>
              </a:rPr>
              <a:t>Bilkent</a:t>
            </a:r>
            <a:r>
              <a:rPr lang="en-US" sz="2600" b="1" spc="25" dirty="0">
                <a:latin typeface="Garamond"/>
                <a:cs typeface="Garamond"/>
              </a:rPr>
              <a:t> University in 1994.</a:t>
            </a:r>
          </a:p>
          <a:p>
            <a:pPr marL="12700" algn="just">
              <a:lnSpc>
                <a:spcPct val="100000"/>
              </a:lnSpc>
            </a:pPr>
            <a:r>
              <a:rPr lang="en-US" sz="2600" b="1" spc="25" dirty="0">
                <a:latin typeface="Garamond"/>
                <a:cs typeface="Garamond"/>
              </a:rPr>
              <a:t>After working for a foreign trade company in Ankara, she worked at Foreign </a:t>
            </a:r>
          </a:p>
          <a:p>
            <a:pPr marL="12700" algn="just">
              <a:lnSpc>
                <a:spcPct val="100000"/>
              </a:lnSpc>
            </a:pPr>
            <a:r>
              <a:rPr lang="en-US" sz="2600" b="1" spc="25" dirty="0">
                <a:latin typeface="Garamond"/>
                <a:cs typeface="Garamond"/>
              </a:rPr>
              <a:t>Economic Relations Board of Turkey (DEİK) between 1998-2020, leading </a:t>
            </a:r>
          </a:p>
          <a:p>
            <a:pPr marL="12700" algn="just">
              <a:lnSpc>
                <a:spcPct val="100000"/>
              </a:lnSpc>
            </a:pPr>
            <a:r>
              <a:rPr lang="en-US" sz="2600" b="1" spc="25" dirty="0">
                <a:latin typeface="Garamond"/>
                <a:cs typeface="Garamond"/>
              </a:rPr>
              <a:t>business association in charge of enhancing Turkey’s global economic </a:t>
            </a:r>
          </a:p>
          <a:p>
            <a:pPr marL="12700" algn="just">
              <a:lnSpc>
                <a:spcPct val="100000"/>
              </a:lnSpc>
            </a:pPr>
            <a:r>
              <a:rPr lang="en-US" sz="2600" b="1" spc="25" dirty="0">
                <a:latin typeface="Garamond"/>
                <a:cs typeface="Garamond"/>
              </a:rPr>
              <a:t>engagement, in different capacities. During her service at DEİK, she has overseen </a:t>
            </a:r>
          </a:p>
          <a:p>
            <a:pPr marL="12700" algn="just">
              <a:lnSpc>
                <a:spcPct val="100000"/>
              </a:lnSpc>
            </a:pPr>
            <a:r>
              <a:rPr lang="en-US" sz="2600" b="1" spc="25" dirty="0">
                <a:latin typeface="Garamond"/>
                <a:cs typeface="Garamond"/>
              </a:rPr>
              <a:t>coordinating bilateral business council with MENA, Gulf and French speaking </a:t>
            </a:r>
          </a:p>
          <a:p>
            <a:pPr marL="12700" algn="just">
              <a:lnSpc>
                <a:spcPct val="100000"/>
              </a:lnSpc>
            </a:pPr>
            <a:r>
              <a:rPr lang="en-US" sz="2600" b="1" spc="25" dirty="0">
                <a:latin typeface="Garamond"/>
                <a:cs typeface="Garamond"/>
              </a:rPr>
              <a:t>countries in Europe including France. She led more than 500 business events in </a:t>
            </a:r>
          </a:p>
          <a:p>
            <a:pPr marL="12700" algn="just">
              <a:lnSpc>
                <a:spcPct val="100000"/>
              </a:lnSpc>
            </a:pPr>
            <a:r>
              <a:rPr lang="en-US" sz="2600" b="1" spc="25" dirty="0">
                <a:latin typeface="Garamond"/>
                <a:cs typeface="Garamond"/>
              </a:rPr>
              <a:t>Turkey and abroad. For these events she partnered with major international </a:t>
            </a:r>
          </a:p>
          <a:p>
            <a:pPr marL="12700" algn="just">
              <a:lnSpc>
                <a:spcPct val="100000"/>
              </a:lnSpc>
            </a:pPr>
            <a:r>
              <a:rPr lang="en-US" sz="2600" b="1" spc="25" dirty="0">
                <a:latin typeface="Garamond"/>
                <a:cs typeface="Garamond"/>
              </a:rPr>
              <a:t>organization, business clubs and organizations such as World Bank, Islamic </a:t>
            </a:r>
          </a:p>
          <a:p>
            <a:pPr marL="12700" algn="just">
              <a:lnSpc>
                <a:spcPct val="100000"/>
              </a:lnSpc>
            </a:pPr>
            <a:r>
              <a:rPr lang="en-US" sz="2600" b="1" spc="25" dirty="0">
                <a:latin typeface="Garamond"/>
                <a:cs typeface="Garamond"/>
              </a:rPr>
              <a:t>Development Bank, Arab League, Middle East Digest (MEED). In addition to her </a:t>
            </a:r>
          </a:p>
          <a:p>
            <a:pPr marL="12700" algn="just">
              <a:lnSpc>
                <a:spcPct val="100000"/>
              </a:lnSpc>
            </a:pPr>
            <a:r>
              <a:rPr lang="en-US" sz="2600" b="1" spc="25" dirty="0">
                <a:latin typeface="Garamond"/>
                <a:cs typeface="Garamond"/>
              </a:rPr>
              <a:t>executive position at DEİK, she has been chief personal advisor to Trade Minister </a:t>
            </a:r>
          </a:p>
          <a:p>
            <a:pPr marL="12700" algn="just">
              <a:lnSpc>
                <a:spcPct val="100000"/>
              </a:lnSpc>
            </a:pPr>
            <a:r>
              <a:rPr lang="en-US" sz="2600" b="1" spc="25" dirty="0">
                <a:latin typeface="Garamond"/>
                <a:cs typeface="Garamond"/>
              </a:rPr>
              <a:t>of Turkey between 2018-2020.</a:t>
            </a:r>
            <a:endParaRPr sz="26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6</a:t>
            </a:fld>
            <a:endParaRPr lang="en-US"/>
          </a:p>
        </p:txBody>
      </p:sp>
      <p:pic>
        <p:nvPicPr>
          <p:cNvPr id="9" name="Picture 8">
            <a:extLst>
              <a:ext uri="{FF2B5EF4-FFF2-40B4-BE49-F238E27FC236}">
                <a16:creationId xmlns="" xmlns:a16="http://schemas.microsoft.com/office/drawing/2014/main" id="{8530294C-BC40-0F29-DB33-019F2E60C7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68137" y="4768112"/>
            <a:ext cx="4895253" cy="6142602"/>
          </a:xfrm>
          <a:prstGeom prst="rect">
            <a:avLst/>
          </a:prstGeom>
        </p:spPr>
      </p:pic>
    </p:spTree>
    <p:extLst>
      <p:ext uri="{BB962C8B-B14F-4D97-AF65-F5344CB8AC3E}">
        <p14:creationId xmlns:p14="http://schemas.microsoft.com/office/powerpoint/2010/main" val="440839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000" dirty="0"/>
              <a:t>Ahu </a:t>
            </a:r>
            <a:r>
              <a:rPr lang="en-US" sz="6000" dirty="0" err="1"/>
              <a:t>Buyukkusoglu</a:t>
            </a:r>
            <a:r>
              <a:rPr lang="en-US" sz="6000" dirty="0"/>
              <a:t> </a:t>
            </a:r>
            <a:r>
              <a:rPr lang="en-US" sz="6000" dirty="0" err="1" smtClean="0"/>
              <a:t>Serter</a:t>
            </a:r>
            <a:r>
              <a:rPr lang="en-US" sz="6000" spc="-135" dirty="0" smtClean="0"/>
              <a:t>-Council Member</a:t>
            </a:r>
            <a:endParaRPr sz="6000" dirty="0"/>
          </a:p>
          <a:p>
            <a:pPr marL="304800">
              <a:lnSpc>
                <a:spcPts val="3410"/>
              </a:lnSpc>
            </a:pPr>
            <a:r>
              <a:rPr lang="en-US" sz="2950" b="0" spc="114" dirty="0">
                <a:latin typeface="Myriad Pro"/>
                <a:cs typeface="Myriad Pro"/>
              </a:rPr>
              <a:t>India-Turkey Business Council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774844" y="4130676"/>
            <a:ext cx="11798284" cy="6001643"/>
          </a:xfrm>
          <a:prstGeom prst="rect">
            <a:avLst/>
          </a:prstGeom>
        </p:spPr>
        <p:txBody>
          <a:bodyPr vert="horz" wrap="square" lIns="0" tIns="0" rIns="0" bIns="0" rtlCol="0">
            <a:spAutoFit/>
          </a:bodyPr>
          <a:lstStyle/>
          <a:p>
            <a:r>
              <a:rPr lang="en-US" sz="2600" b="1" spc="25" dirty="0">
                <a:latin typeface="Garamond"/>
                <a:cs typeface="Garamond"/>
              </a:rPr>
              <a:t>Ahu </a:t>
            </a:r>
            <a:r>
              <a:rPr lang="en-US" sz="2600" b="1" spc="25" dirty="0" err="1">
                <a:latin typeface="Garamond"/>
                <a:cs typeface="Garamond"/>
              </a:rPr>
              <a:t>Buyukkusoglu</a:t>
            </a:r>
            <a:r>
              <a:rPr lang="en-US" sz="2600" b="1" spc="25" dirty="0">
                <a:latin typeface="Garamond"/>
                <a:cs typeface="Garamond"/>
              </a:rPr>
              <a:t> </a:t>
            </a:r>
            <a:r>
              <a:rPr lang="en-US" sz="2600" b="1" spc="25" dirty="0" err="1">
                <a:latin typeface="Garamond"/>
                <a:cs typeface="Garamond"/>
              </a:rPr>
              <a:t>Serter</a:t>
            </a:r>
            <a:r>
              <a:rPr lang="en-US" sz="2600" b="1" spc="25" dirty="0">
                <a:latin typeface="Garamond"/>
                <a:cs typeface="Garamond"/>
              </a:rPr>
              <a:t> is a serial entrepreneur and investor. Empowered by her </a:t>
            </a:r>
            <a:r>
              <a:rPr lang="en-US" sz="2600" b="1" spc="25" dirty="0" err="1">
                <a:latin typeface="Garamond"/>
                <a:cs typeface="Garamond"/>
              </a:rPr>
              <a:t>multipotentiality</a:t>
            </a:r>
            <a:r>
              <a:rPr lang="en-US" sz="2600" b="1" spc="25" dirty="0">
                <a:latin typeface="Garamond"/>
                <a:cs typeface="Garamond"/>
              </a:rPr>
              <a:t>, as the second-generation business leader, she cultivated a dual transformation approach by encouraging new business lines, incentivizing intrapreneurship, and establishing a corporate venture capital arm. She is the founder of </a:t>
            </a:r>
            <a:r>
              <a:rPr lang="en-US" sz="2600" b="1" spc="25" dirty="0" err="1">
                <a:latin typeface="Garamond"/>
                <a:cs typeface="Garamond"/>
              </a:rPr>
              <a:t>Fark</a:t>
            </a:r>
            <a:r>
              <a:rPr lang="en-US" sz="2600" b="1" spc="25" dirty="0">
                <a:latin typeface="Garamond"/>
                <a:cs typeface="Garamond"/>
              </a:rPr>
              <a:t> Labs, a global innovation and transformation hub, Arya Women Investment Platform and </a:t>
            </a:r>
            <a:r>
              <a:rPr lang="en-US" sz="2600" b="1" spc="25" dirty="0" err="1">
                <a:latin typeface="Garamond"/>
                <a:cs typeface="Garamond"/>
              </a:rPr>
              <a:t>F+Ventures</a:t>
            </a:r>
            <a:r>
              <a:rPr lang="en-US" sz="2600" b="1" spc="25" dirty="0">
                <a:latin typeface="Garamond"/>
                <a:cs typeface="Garamond"/>
              </a:rPr>
              <a:t>. Ahu founded Turkey's first gender-lens impact investment fund, the Arya Venture Capital Investment Fund, in 2022. She is also the President of </a:t>
            </a:r>
            <a:r>
              <a:rPr lang="en-US" sz="2600" b="1" spc="25" dirty="0" err="1">
                <a:latin typeface="Garamond"/>
                <a:cs typeface="Garamond"/>
              </a:rPr>
              <a:t>Fark</a:t>
            </a:r>
            <a:r>
              <a:rPr lang="en-US" sz="2600" b="1" spc="25" dirty="0">
                <a:latin typeface="Garamond"/>
                <a:cs typeface="Garamond"/>
              </a:rPr>
              <a:t> Holding, a 50-year-old family-business specializing in automotive and white-goods sectors. Guided by her vision, </a:t>
            </a:r>
            <a:r>
              <a:rPr lang="en-US" sz="2600" b="1" spc="25" dirty="0" err="1">
                <a:latin typeface="Garamond"/>
                <a:cs typeface="Garamond"/>
              </a:rPr>
              <a:t>Fark</a:t>
            </a:r>
            <a:r>
              <a:rPr lang="en-US" sz="2600" b="1" spc="25" dirty="0">
                <a:latin typeface="Garamond"/>
                <a:cs typeface="Garamond"/>
              </a:rPr>
              <a:t> Holding was named one of the 20 most innovative companies in Turkey by Forbes.</a:t>
            </a:r>
          </a:p>
          <a:p>
            <a:r>
              <a:rPr lang="en-US" sz="2600" b="1" spc="25" dirty="0">
                <a:latin typeface="Garamond"/>
                <a:cs typeface="Garamond"/>
              </a:rPr>
              <a:t> </a:t>
            </a:r>
          </a:p>
          <a:p>
            <a:r>
              <a:rPr lang="en-US" sz="2600" b="1" spc="25" dirty="0">
                <a:latin typeface="Garamond"/>
                <a:cs typeface="Garamond"/>
              </a:rPr>
              <a:t>She currently serves on the boards of </a:t>
            </a:r>
            <a:r>
              <a:rPr lang="en-US" sz="2600" b="1" spc="25" dirty="0" err="1">
                <a:latin typeface="Garamond"/>
                <a:cs typeface="Garamond"/>
              </a:rPr>
              <a:t>Sisecam</a:t>
            </a:r>
            <a:r>
              <a:rPr lang="en-US" sz="2600" b="1" spc="25" dirty="0">
                <a:latin typeface="Garamond"/>
                <a:cs typeface="Garamond"/>
              </a:rPr>
              <a:t>, TTGV (Technology Development Foundation of </a:t>
            </a:r>
            <a:r>
              <a:rPr lang="en-US" sz="2600" b="1" spc="25" dirty="0" err="1">
                <a:latin typeface="Garamond"/>
                <a:cs typeface="Garamond"/>
              </a:rPr>
              <a:t>Turkiye</a:t>
            </a:r>
            <a:r>
              <a:rPr lang="en-US" sz="2600" b="1" spc="25" dirty="0">
                <a:latin typeface="Garamond"/>
                <a:cs typeface="Garamond"/>
              </a:rPr>
              <a:t>), TAYSAD (Automotive Suppliers Association of </a:t>
            </a:r>
            <a:r>
              <a:rPr lang="en-US" sz="2600" b="1" spc="25" dirty="0" err="1">
                <a:latin typeface="Garamond"/>
                <a:cs typeface="Garamond"/>
              </a:rPr>
              <a:t>Turkiye</a:t>
            </a:r>
            <a:r>
              <a:rPr lang="en-US" sz="2600" b="1" spc="25" dirty="0">
                <a:latin typeface="Garamond"/>
                <a:cs typeface="Garamond"/>
              </a:rPr>
              <a:t>) and TAIDER (Family Business Association, an affiliate of Family Business Network), where she leads innovation initiatives</a:t>
            </a:r>
            <a:endParaRPr sz="2600" b="1" spc="25"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7</a:t>
            </a:fld>
            <a:endParaRPr lang="en-US"/>
          </a:p>
        </p:txBody>
      </p:sp>
      <p:pic>
        <p:nvPicPr>
          <p:cNvPr id="9" name="Picture 8">
            <a:extLst>
              <a:ext uri="{FF2B5EF4-FFF2-40B4-BE49-F238E27FC236}">
                <a16:creationId xmlns="" xmlns:a16="http://schemas.microsoft.com/office/drawing/2014/main" id="{8530294C-BC40-0F29-DB33-019F2E60C7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68137" y="5200848"/>
            <a:ext cx="4895253" cy="5277130"/>
          </a:xfrm>
          <a:prstGeom prst="rect">
            <a:avLst/>
          </a:prstGeom>
        </p:spPr>
      </p:pic>
    </p:spTree>
    <p:extLst>
      <p:ext uri="{BB962C8B-B14F-4D97-AF65-F5344CB8AC3E}">
        <p14:creationId xmlns:p14="http://schemas.microsoft.com/office/powerpoint/2010/main" val="2207764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000" dirty="0" err="1" smtClean="0"/>
              <a:t>Arzu</a:t>
            </a:r>
            <a:r>
              <a:rPr lang="en-US" sz="6000" dirty="0" smtClean="0"/>
              <a:t> </a:t>
            </a:r>
            <a:r>
              <a:rPr lang="en-US" sz="6000" dirty="0" err="1" smtClean="0"/>
              <a:t>Kaprol</a:t>
            </a:r>
            <a:r>
              <a:rPr lang="en-US" sz="6000" spc="-135" dirty="0" smtClean="0"/>
              <a:t>-Council Member</a:t>
            </a:r>
            <a:endParaRPr sz="6000" dirty="0"/>
          </a:p>
          <a:p>
            <a:pPr marL="304800">
              <a:lnSpc>
                <a:spcPts val="3410"/>
              </a:lnSpc>
            </a:pPr>
            <a:r>
              <a:rPr lang="en-US" sz="2950" b="0" spc="114" dirty="0">
                <a:latin typeface="Myriad Pro"/>
                <a:cs typeface="Myriad Pro"/>
              </a:rPr>
              <a:t>India-Turkey Business Council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774844" y="4130676"/>
            <a:ext cx="11798284" cy="7232749"/>
          </a:xfrm>
          <a:prstGeom prst="rect">
            <a:avLst/>
          </a:prstGeom>
        </p:spPr>
        <p:txBody>
          <a:bodyPr vert="horz" wrap="square" lIns="0" tIns="0" rIns="0" bIns="0" rtlCol="0">
            <a:spAutoFit/>
          </a:bodyPr>
          <a:lstStyle/>
          <a:p>
            <a:pPr marL="12700" algn="just"/>
            <a:r>
              <a:rPr lang="en-US" sz="2600" b="1" spc="25" dirty="0" err="1">
                <a:latin typeface="Garamond"/>
                <a:cs typeface="Garamond"/>
              </a:rPr>
              <a:t>Arzu</a:t>
            </a:r>
            <a:r>
              <a:rPr lang="en-US" sz="2600" b="1" spc="25" dirty="0">
                <a:latin typeface="Garamond"/>
                <a:cs typeface="Garamond"/>
              </a:rPr>
              <a:t> </a:t>
            </a:r>
            <a:r>
              <a:rPr lang="en-US" sz="2600" b="1" spc="25" dirty="0" err="1">
                <a:latin typeface="Garamond"/>
                <a:cs typeface="Garamond"/>
              </a:rPr>
              <a:t>Kaprol</a:t>
            </a:r>
            <a:r>
              <a:rPr lang="en-US" sz="2600" b="1" spc="25" dirty="0">
                <a:latin typeface="Garamond"/>
                <a:cs typeface="Garamond"/>
              </a:rPr>
              <a:t>, Turkish fashion designer. Graduated from </a:t>
            </a:r>
            <a:r>
              <a:rPr lang="en-US" sz="2600" b="1" spc="25" dirty="0" err="1">
                <a:latin typeface="Garamond"/>
                <a:cs typeface="Garamond"/>
              </a:rPr>
              <a:t>Mimar</a:t>
            </a:r>
            <a:r>
              <a:rPr lang="en-US" sz="2600" b="1" spc="25" dirty="0">
                <a:latin typeface="Garamond"/>
                <a:cs typeface="Garamond"/>
              </a:rPr>
              <a:t> Sinan University, Textile and Fashion Design in 1992. Continued her couture education in Paris American </a:t>
            </a:r>
            <a:r>
              <a:rPr lang="en-US" sz="2600" b="1" spc="25" dirty="0" err="1">
                <a:latin typeface="Garamond"/>
                <a:cs typeface="Garamond"/>
              </a:rPr>
              <a:t>Acedemy</a:t>
            </a:r>
            <a:r>
              <a:rPr lang="en-US" sz="2600" b="1" spc="25" dirty="0">
                <a:latin typeface="Garamond"/>
                <a:cs typeface="Garamond"/>
              </a:rPr>
              <a:t> in 1994-95</a:t>
            </a:r>
            <a:r>
              <a:rPr lang="en-US" sz="2600" b="1" spc="25" dirty="0" smtClean="0">
                <a:latin typeface="Garamond"/>
                <a:cs typeface="Garamond"/>
              </a:rPr>
              <a:t>.</a:t>
            </a:r>
          </a:p>
          <a:p>
            <a:pPr marL="12700" algn="just"/>
            <a:endParaRPr lang="en-US" sz="2600" b="1" spc="25" dirty="0">
              <a:latin typeface="Garamond"/>
              <a:cs typeface="Garamond"/>
            </a:endParaRPr>
          </a:p>
          <a:p>
            <a:pPr marL="12700" algn="just"/>
            <a:r>
              <a:rPr lang="en-US" sz="2600" b="1" spc="25" dirty="0">
                <a:latin typeface="Garamond"/>
                <a:cs typeface="Garamond"/>
              </a:rPr>
              <a:t>In 1995 with the prestigious “Avant-Garde Designer” award from </a:t>
            </a:r>
            <a:r>
              <a:rPr lang="en-US" sz="2600" b="1" spc="25" dirty="0" err="1">
                <a:latin typeface="Garamond"/>
                <a:cs typeface="Garamond"/>
              </a:rPr>
              <a:t>Beymen</a:t>
            </a:r>
            <a:r>
              <a:rPr lang="en-US" sz="2600" b="1" spc="25" dirty="0">
                <a:latin typeface="Garamond"/>
                <a:cs typeface="Garamond"/>
              </a:rPr>
              <a:t> Academia founded her design studio at the age of 21.</a:t>
            </a:r>
          </a:p>
          <a:p>
            <a:pPr marL="12700" algn="just"/>
            <a:endParaRPr lang="en-US" sz="2600" b="1" spc="25" dirty="0">
              <a:latin typeface="Garamond"/>
              <a:cs typeface="Garamond"/>
            </a:endParaRPr>
          </a:p>
          <a:p>
            <a:pPr marL="12700" algn="just"/>
            <a:r>
              <a:rPr lang="en-US" sz="2600" b="1" spc="25" dirty="0">
                <a:latin typeface="Garamond"/>
                <a:cs typeface="Garamond"/>
              </a:rPr>
              <a:t>She took active role during the growth of </a:t>
            </a:r>
            <a:r>
              <a:rPr lang="en-US" sz="2600" b="1" spc="25" dirty="0" err="1">
                <a:latin typeface="Garamond"/>
                <a:cs typeface="Garamond"/>
              </a:rPr>
              <a:t>NetWork</a:t>
            </a:r>
            <a:r>
              <a:rPr lang="en-US" sz="2600" b="1" spc="25" dirty="0">
                <a:latin typeface="Garamond"/>
                <a:cs typeface="Garamond"/>
              </a:rPr>
              <a:t> – </a:t>
            </a:r>
            <a:r>
              <a:rPr lang="en-US" sz="2600" b="1" spc="25" dirty="0" err="1">
                <a:latin typeface="Garamond"/>
                <a:cs typeface="Garamond"/>
              </a:rPr>
              <a:t>Beymen</a:t>
            </a:r>
            <a:r>
              <a:rPr lang="en-US" sz="2600" b="1" spc="25" dirty="0">
                <a:latin typeface="Garamond"/>
                <a:cs typeface="Garamond"/>
              </a:rPr>
              <a:t> Group of companies. https://www.network.com.tr where she was the creative director from 2002 till 2012. Where she also created QUE, a totally unique and fresh design brand. http://que.com.tr/tr/koleksiyon.html</a:t>
            </a:r>
          </a:p>
          <a:p>
            <a:pPr marL="12700" algn="just"/>
            <a:endParaRPr lang="en-US" sz="2600" b="1" spc="25" dirty="0">
              <a:latin typeface="Garamond"/>
              <a:cs typeface="Garamond"/>
            </a:endParaRPr>
          </a:p>
          <a:p>
            <a:pPr marL="12700" algn="just"/>
            <a:r>
              <a:rPr lang="en-US" sz="2600" b="1" spc="25" dirty="0">
                <a:latin typeface="Garamond"/>
                <a:cs typeface="Garamond"/>
              </a:rPr>
              <a:t>She participated and performed her Designer brand shows at the official calendar in Paris Fashion Week, from 2011 till 2015 and opened her showroom on Rue Saint </a:t>
            </a:r>
            <a:r>
              <a:rPr lang="en-US" sz="2600" b="1" spc="25" dirty="0" err="1">
                <a:latin typeface="Garamond"/>
                <a:cs typeface="Garamond"/>
              </a:rPr>
              <a:t>Honore</a:t>
            </a:r>
            <a:r>
              <a:rPr lang="en-US" sz="2600" b="1" spc="25" dirty="0">
                <a:latin typeface="Garamond"/>
                <a:cs typeface="Garamond"/>
              </a:rPr>
              <a:t> .With international presence after Paris Fashion Week appearances, spread its sales network in iconic stores like Harrods in London, Montaigne Market in Paris, Bergdorf Goodman in New York.</a:t>
            </a:r>
          </a:p>
          <a:p>
            <a:endParaRPr lang="en-US" sz="2800" dirty="0"/>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8</a:t>
            </a:fld>
            <a:endParaRPr lang="en-US"/>
          </a:p>
        </p:txBody>
      </p:sp>
      <p:pic>
        <p:nvPicPr>
          <p:cNvPr id="9" name="Picture 8">
            <a:extLst>
              <a:ext uri="{FF2B5EF4-FFF2-40B4-BE49-F238E27FC236}">
                <a16:creationId xmlns="" xmlns:a16="http://schemas.microsoft.com/office/drawing/2014/main" id="{8530294C-BC40-0F29-DB33-019F2E60C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33528" y="5033847"/>
            <a:ext cx="5937528" cy="5426405"/>
          </a:xfrm>
          <a:prstGeom prst="rect">
            <a:avLst/>
          </a:prstGeom>
        </p:spPr>
      </p:pic>
    </p:spTree>
    <p:extLst>
      <p:ext uri="{BB962C8B-B14F-4D97-AF65-F5344CB8AC3E}">
        <p14:creationId xmlns:p14="http://schemas.microsoft.com/office/powerpoint/2010/main" val="3747632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000" dirty="0" err="1"/>
              <a:t>Jale</a:t>
            </a:r>
            <a:r>
              <a:rPr lang="en-US" sz="6000" dirty="0"/>
              <a:t> </a:t>
            </a:r>
            <a:r>
              <a:rPr lang="en-US" sz="6000" dirty="0" err="1" smtClean="0"/>
              <a:t>Barahya</a:t>
            </a:r>
            <a:r>
              <a:rPr lang="en-US" sz="6000" spc="-135" dirty="0" smtClean="0"/>
              <a:t>-Council Member</a:t>
            </a:r>
            <a:endParaRPr sz="6000" dirty="0"/>
          </a:p>
          <a:p>
            <a:pPr marL="304800">
              <a:lnSpc>
                <a:spcPts val="3410"/>
              </a:lnSpc>
            </a:pPr>
            <a:r>
              <a:rPr lang="en-US" sz="2950" b="0" spc="114" dirty="0">
                <a:latin typeface="Myriad Pro"/>
                <a:cs typeface="Myriad Pro"/>
              </a:rPr>
              <a:t>India-Turkey Business Council</a:t>
            </a:r>
            <a:br>
              <a:rPr lang="en-US" sz="2950" b="0" spc="114" dirty="0">
                <a:latin typeface="Myriad Pro"/>
                <a:cs typeface="Myriad Pro"/>
              </a:rPr>
            </a:br>
            <a:r>
              <a:rPr lang="en-US" sz="2950" b="0" spc="114" dirty="0">
                <a:latin typeface="Myriad Pro"/>
                <a:cs typeface="Myriad Pro"/>
              </a:rPr>
              <a:t>WICCI</a:t>
            </a:r>
            <a:endParaRPr sz="2950" dirty="0">
              <a:latin typeface="Myriad Pro"/>
              <a:cs typeface="Myriad Pro"/>
            </a:endParaRPr>
          </a:p>
        </p:txBody>
      </p:sp>
      <p:sp>
        <p:nvSpPr>
          <p:cNvPr id="6" name="object 6"/>
          <p:cNvSpPr txBox="1"/>
          <p:nvPr/>
        </p:nvSpPr>
        <p:spPr>
          <a:xfrm>
            <a:off x="774844" y="4130676"/>
            <a:ext cx="11798284" cy="2431435"/>
          </a:xfrm>
          <a:prstGeom prst="rect">
            <a:avLst/>
          </a:prstGeom>
        </p:spPr>
        <p:txBody>
          <a:bodyPr vert="horz" wrap="square" lIns="0" tIns="0" rIns="0" bIns="0" rtlCol="0">
            <a:spAutoFit/>
          </a:bodyPr>
          <a:lstStyle/>
          <a:p>
            <a:pPr marL="12700" algn="just"/>
            <a:r>
              <a:rPr lang="en-US" sz="2600" b="1" spc="25" dirty="0" err="1">
                <a:latin typeface="Garamond"/>
                <a:cs typeface="Garamond"/>
              </a:rPr>
              <a:t>Jale</a:t>
            </a:r>
            <a:r>
              <a:rPr lang="en-US" sz="2600" b="1" spc="25" dirty="0">
                <a:latin typeface="Garamond"/>
                <a:cs typeface="Garamond"/>
              </a:rPr>
              <a:t> </a:t>
            </a:r>
            <a:r>
              <a:rPr lang="en-US" sz="2600" b="1" spc="25" dirty="0" err="1">
                <a:latin typeface="Garamond"/>
                <a:cs typeface="Garamond"/>
              </a:rPr>
              <a:t>Barahya</a:t>
            </a:r>
            <a:r>
              <a:rPr lang="en-US" sz="2600" b="1" spc="25" dirty="0">
                <a:latin typeface="Garamond"/>
                <a:cs typeface="Garamond"/>
              </a:rPr>
              <a:t> graduated from </a:t>
            </a:r>
            <a:r>
              <a:rPr lang="en-US" sz="2600" b="1" spc="25" dirty="0" err="1">
                <a:latin typeface="Garamond"/>
                <a:cs typeface="Garamond"/>
              </a:rPr>
              <a:t>Mimar</a:t>
            </a:r>
            <a:r>
              <a:rPr lang="en-US" sz="2600" b="1" spc="25" dirty="0">
                <a:latin typeface="Garamond"/>
                <a:cs typeface="Garamond"/>
              </a:rPr>
              <a:t> Sinan University, Department of Interior Architecture in 1983 and completed her Masters from the Faculty of Architecture in 1989.</a:t>
            </a:r>
          </a:p>
          <a:p>
            <a:pPr marL="12700" algn="just"/>
            <a:r>
              <a:rPr lang="en-US" sz="2600" b="1" spc="25" dirty="0" err="1">
                <a:latin typeface="Garamond"/>
                <a:cs typeface="Garamond"/>
              </a:rPr>
              <a:t>Jale</a:t>
            </a:r>
            <a:r>
              <a:rPr lang="en-US" sz="2600" b="1" spc="25" dirty="0">
                <a:latin typeface="Garamond"/>
                <a:cs typeface="Garamond"/>
              </a:rPr>
              <a:t> is the founder of ARTA, interior </a:t>
            </a:r>
            <a:r>
              <a:rPr lang="en-US" sz="2600" b="1" spc="25" dirty="0" err="1">
                <a:latin typeface="Garamond"/>
                <a:cs typeface="Garamond"/>
              </a:rPr>
              <a:t>design,and</a:t>
            </a:r>
            <a:r>
              <a:rPr lang="en-US" sz="2600" b="1" spc="25" dirty="0">
                <a:latin typeface="Garamond"/>
                <a:cs typeface="Garamond"/>
              </a:rPr>
              <a:t> production house, Istanbul since 1989.</a:t>
            </a:r>
          </a:p>
          <a:p>
            <a:endParaRPr lang="en-US" sz="2800" dirty="0"/>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9</a:t>
            </a:fld>
            <a:endParaRPr lang="en-US"/>
          </a:p>
        </p:txBody>
      </p:sp>
      <p:pic>
        <p:nvPicPr>
          <p:cNvPr id="9" name="Picture 8">
            <a:extLst>
              <a:ext uri="{FF2B5EF4-FFF2-40B4-BE49-F238E27FC236}">
                <a16:creationId xmlns="" xmlns:a16="http://schemas.microsoft.com/office/drawing/2014/main" id="{8530294C-BC40-0F29-DB33-019F2E60C7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08353" y="4807492"/>
            <a:ext cx="3581400" cy="5774946"/>
          </a:xfrm>
          <a:prstGeom prst="rect">
            <a:avLst/>
          </a:prstGeom>
        </p:spPr>
      </p:pic>
    </p:spTree>
    <p:extLst>
      <p:ext uri="{BB962C8B-B14F-4D97-AF65-F5344CB8AC3E}">
        <p14:creationId xmlns:p14="http://schemas.microsoft.com/office/powerpoint/2010/main" val="3002416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1529</TotalTime>
  <Words>1947</Words>
  <Application>Microsoft Office PowerPoint</Application>
  <PresentationFormat>Custom</PresentationFormat>
  <Paragraphs>106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India-Turkey Business Council</vt:lpstr>
      <vt:lpstr>Council Vision &amp;Mission</vt:lpstr>
      <vt:lpstr>PowerPoint Presentation</vt:lpstr>
      <vt:lpstr>Dr. Sangeeta Sahi-President  India-Turkey Business Council  WICCI</vt:lpstr>
      <vt:lpstr>Ferda Canözer Paksoy-Vice President India-Turkey Business Council WICCI</vt:lpstr>
      <vt:lpstr>Suzan Cailliau-Council Member India-Turkey Business Council WICCI</vt:lpstr>
      <vt:lpstr>Ahu Buyukkusoglu Serter-Council Member India-Turkey Business Council WICCI</vt:lpstr>
      <vt:lpstr>Arzu Kaprol-Council Member India-Turkey Business Council WICCI</vt:lpstr>
      <vt:lpstr>Jale Barahya-Council Member India-Turkey Business Council WICCI</vt:lpstr>
      <vt:lpstr>Elif Eminoglu-Council Member India-Turkey Business Council WICCI</vt:lpstr>
      <vt:lpstr>Ayşe Yağcı Büyükpınar-Council Member India-Turkey Business Council WICCI</vt:lpstr>
      <vt:lpstr>Gaye Cevikel-Council Member India-Turkey Business Council WICCI</vt:lpstr>
      <vt:lpstr>Yıldız Bozkurt Özcan-Council Member India-Turkey Business Council WICCI</vt:lpstr>
      <vt:lpstr>Devinder Anand-Council Member India-Turkey Business Council WICCI</vt:lpstr>
      <vt:lpstr>SUPPORTED BY</vt:lpstr>
      <vt:lpstr> COUNTRIES      REPRESENTED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WICCI_TEMPLATE</dc:title>
  <dc:creator>m</dc:creator>
  <cp:lastModifiedBy>Sandeep Goswami</cp:lastModifiedBy>
  <cp:revision>24</cp:revision>
  <dcterms:created xsi:type="dcterms:W3CDTF">2020-11-17T16:47:09Z</dcterms:created>
  <dcterms:modified xsi:type="dcterms:W3CDTF">2023-07-04T12:12:58Z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2020-07-27T00:00:00Z</vt:filetime>
  </property>
  <property fmtid="{D5CDD505-2E9C-101B-9397-08002B2CF9AE}" pid="3" name="LastSaved">
    <vt:filetime>2020-11-17T00:00:00Z</vt:filetime>
  </property>
</Properties>
</file>